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0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4630400" cy="8229600"/>
  <p:notesSz cx="8229600" cy="14630400"/>
  <p:embeddedFontLst>
    <p:embeddedFont>
      <p:font typeface="Segoe UI Semibold" panose="020B0702040204020203" pitchFamily="34" charset="0"/>
      <p:bold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033" autoAdjust="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23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pic>
        <p:nvPicPr>
          <p:cNvPr id="3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5" Type="http://schemas.openxmlformats.org/officeDocument/2006/relationships/slide" Target="slide3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slide" Target="slide3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png"/><Relationship Id="rId5" Type="http://schemas.openxmlformats.org/officeDocument/2006/relationships/slide" Target="slide4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5" Type="http://schemas.openxmlformats.org/officeDocument/2006/relationships/slide" Target="slide4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slide" Target="slide5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svg"/><Relationship Id="rId2" Type="http://schemas.openxmlformats.org/officeDocument/2006/relationships/image" Target="../media/image2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5" Type="http://schemas.openxmlformats.org/officeDocument/2006/relationships/slide" Target="slide5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5" Type="http://schemas.openxmlformats.org/officeDocument/2006/relationships/slide" Target="slide6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openxmlformats.org/officeDocument/2006/relationships/slide" Target="slide6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1.png"/><Relationship Id="rId5" Type="http://schemas.openxmlformats.org/officeDocument/2006/relationships/slide" Target="slide7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1.png"/><Relationship Id="rId5" Type="http://schemas.openxmlformats.org/officeDocument/2006/relationships/slide" Target="slide7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12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14.png"/><Relationship Id="rId10" Type="http://schemas.openxmlformats.org/officeDocument/2006/relationships/image" Target="../media/image35.svg"/><Relationship Id="rId4" Type="http://schemas.openxmlformats.org/officeDocument/2006/relationships/slide" Target="slide17.xml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slide" Target="slide20.xml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slide" Target="slide2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slide" Target="slide21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slide" Target="slide24.xml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5A7613-C902-0D96-087E-61909B9E4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8269"/>
            </a:avLst>
          </a:prstGeom>
          <a:solidFill>
            <a:srgbClr val="FBFAFF"/>
          </a:solidFill>
          <a:ln/>
          <a:effectLst>
            <a:outerShdw dist="13335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07" y="243840"/>
            <a:ext cx="5677257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41506" y="1810941"/>
            <a:ext cx="7526893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5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Airbnb Analysis: </a:t>
            </a:r>
          </a:p>
          <a:p>
            <a:pPr marL="0" indent="0" algn="l">
              <a:lnSpc>
                <a:spcPts val="6550"/>
              </a:lnSpc>
              <a:buNone/>
            </a:pPr>
            <a:r>
              <a:rPr lang="en-US" sz="525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France vs. Seattle</a:t>
            </a:r>
            <a:endParaRPr lang="en-US" sz="5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41507" y="3562232"/>
            <a:ext cx="7108508" cy="148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 comprehensive data-driven comparison of two distinct markets, examining host performance, pricing dynamics, and strategic opportunities across vastly different scales.</a:t>
            </a:r>
            <a:endParaRPr lang="en-US" sz="2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0EFE55A7-50E1-9F7B-54D6-D14D97C0D33E}"/>
              </a:ext>
            </a:extLst>
          </p:cNvPr>
          <p:cNvSpPr/>
          <p:nvPr/>
        </p:nvSpPr>
        <p:spPr>
          <a:xfrm>
            <a:off x="6341507" y="5049520"/>
            <a:ext cx="7108508" cy="148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Name : S A Hari Ganesh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Enrollment No.: EN12025087784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Batch Code : DA524S52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Mentor : Vinoth 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F059D2CB-6007-C2CE-61D8-AAE8DC8E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56" y="7453992"/>
            <a:ext cx="1533336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823200"/>
          </a:xfrm>
          <a:prstGeom prst="roundRect">
            <a:avLst>
              <a:gd name="adj" fmla="val 3781"/>
            </a:avLst>
          </a:prstGeom>
          <a:solidFill>
            <a:srgbClr val="FBFAFF"/>
          </a:solidFill>
          <a:ln/>
          <a:effectLst>
            <a:outerShdw dist="63500" dir="2700000" algn="bl" rotWithShape="0">
              <a:srgbClr val="E7E0FF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981670" y="782122"/>
            <a:ext cx="6376154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Machine Learning Predictive Modeling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81670" y="1434227"/>
            <a:ext cx="12667059" cy="2244090"/>
          </a:xfrm>
          <a:prstGeom prst="roundRect">
            <a:avLst>
              <a:gd name="adj" fmla="val 850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89290" y="1441847"/>
            <a:ext cx="12651819" cy="3714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989290" y="1813322"/>
            <a:ext cx="12651819" cy="3714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989290" y="2184797"/>
            <a:ext cx="12651819" cy="3714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989290" y="2556272"/>
            <a:ext cx="12651819" cy="3714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989290" y="2927747"/>
            <a:ext cx="12651819" cy="3714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989290" y="3299222"/>
            <a:ext cx="12651819" cy="3714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DDAF0C3-944F-85BF-6D9F-6D158F0B9C86}"/>
              </a:ext>
            </a:extLst>
          </p:cNvPr>
          <p:cNvGrpSpPr/>
          <p:nvPr/>
        </p:nvGrpSpPr>
        <p:grpSpPr>
          <a:xfrm>
            <a:off x="3275226" y="1431120"/>
            <a:ext cx="2928381" cy="2228851"/>
            <a:chOff x="2489200" y="1441846"/>
            <a:chExt cx="2928381" cy="2228851"/>
          </a:xfrm>
        </p:grpSpPr>
        <p:sp>
          <p:nvSpPr>
            <p:cNvPr id="6" name="Shape 4"/>
            <p:cNvSpPr/>
            <p:nvPr/>
          </p:nvSpPr>
          <p:spPr>
            <a:xfrm>
              <a:off x="2489200" y="1441846"/>
              <a:ext cx="2928381" cy="371476"/>
            </a:xfrm>
            <a:prstGeom prst="roundRect">
              <a:avLst>
                <a:gd name="adj" fmla="val 0"/>
              </a:avLst>
            </a:prstGeom>
            <a:solidFill>
              <a:srgbClr val="7D1AC2"/>
            </a:solidFill>
            <a:ln/>
          </p:spPr>
        </p:sp>
        <p:sp>
          <p:nvSpPr>
            <p:cNvPr id="7" name="Text 5"/>
            <p:cNvSpPr/>
            <p:nvPr/>
          </p:nvSpPr>
          <p:spPr>
            <a:xfrm>
              <a:off x="2528937" y="1525786"/>
              <a:ext cx="275767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ML Model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2489200" y="1813322"/>
              <a:ext cx="2928381" cy="371475"/>
            </a:xfrm>
            <a:prstGeom prst="rect">
              <a:avLst/>
            </a:prstGeom>
            <a:solidFill>
              <a:srgbClr val="7D1AC2"/>
            </a:solidFill>
            <a:ln/>
          </p:spPr>
        </p:sp>
        <p:sp>
          <p:nvSpPr>
            <p:cNvPr id="14" name="Text 12"/>
            <p:cNvSpPr/>
            <p:nvPr/>
          </p:nvSpPr>
          <p:spPr>
            <a:xfrm>
              <a:off x="2528937" y="1897261"/>
              <a:ext cx="275767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KNN (Accuracy)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2489200" y="2184797"/>
              <a:ext cx="2928381" cy="371475"/>
            </a:xfrm>
            <a:prstGeom prst="rect">
              <a:avLst/>
            </a:prstGeom>
            <a:solidFill>
              <a:srgbClr val="7D1AC2"/>
            </a:solidFill>
            <a:ln/>
          </p:spPr>
        </p:sp>
        <p:sp>
          <p:nvSpPr>
            <p:cNvPr id="21" name="Text 19"/>
            <p:cNvSpPr/>
            <p:nvPr/>
          </p:nvSpPr>
          <p:spPr>
            <a:xfrm>
              <a:off x="2528937" y="2268736"/>
              <a:ext cx="275767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Logistic Regression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2489200" y="2556272"/>
              <a:ext cx="2928381" cy="371475"/>
            </a:xfrm>
            <a:prstGeom prst="rect">
              <a:avLst/>
            </a:prstGeom>
            <a:solidFill>
              <a:srgbClr val="7D1AC2"/>
            </a:solidFill>
            <a:ln/>
          </p:spPr>
        </p:sp>
        <p:sp>
          <p:nvSpPr>
            <p:cNvPr id="28" name="Text 26"/>
            <p:cNvSpPr/>
            <p:nvPr/>
          </p:nvSpPr>
          <p:spPr>
            <a:xfrm>
              <a:off x="2528937" y="2640211"/>
              <a:ext cx="275767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K-Means Clustering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2489200" y="2927747"/>
              <a:ext cx="2928381" cy="371475"/>
            </a:xfrm>
            <a:prstGeom prst="rect">
              <a:avLst/>
            </a:prstGeom>
            <a:solidFill>
              <a:srgbClr val="7D1AC2"/>
            </a:solidFill>
            <a:ln/>
          </p:spPr>
        </p:sp>
        <p:sp>
          <p:nvSpPr>
            <p:cNvPr id="35" name="Text 33"/>
            <p:cNvSpPr/>
            <p:nvPr/>
          </p:nvSpPr>
          <p:spPr>
            <a:xfrm>
              <a:off x="2528937" y="3011686"/>
              <a:ext cx="275767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Multi-Linear (R²)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2489200" y="3299222"/>
              <a:ext cx="2928381" cy="371475"/>
            </a:xfrm>
            <a:prstGeom prst="rect">
              <a:avLst/>
            </a:prstGeom>
            <a:solidFill>
              <a:srgbClr val="7D1AC2"/>
            </a:solidFill>
            <a:ln/>
          </p:spPr>
        </p:sp>
        <p:sp>
          <p:nvSpPr>
            <p:cNvPr id="42" name="Text 40"/>
            <p:cNvSpPr/>
            <p:nvPr/>
          </p:nvSpPr>
          <p:spPr>
            <a:xfrm>
              <a:off x="2528937" y="3383161"/>
              <a:ext cx="275767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Simple Linear (R²)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098BFE-353E-0721-5AF6-A4D4A5C0DB89}"/>
              </a:ext>
            </a:extLst>
          </p:cNvPr>
          <p:cNvGrpSpPr/>
          <p:nvPr/>
        </p:nvGrpSpPr>
        <p:grpSpPr>
          <a:xfrm>
            <a:off x="6258062" y="1430933"/>
            <a:ext cx="3500320" cy="2228850"/>
            <a:chOff x="5417582" y="1441847"/>
            <a:chExt cx="4048482" cy="2228850"/>
          </a:xfrm>
        </p:grpSpPr>
        <p:sp>
          <p:nvSpPr>
            <p:cNvPr id="8" name="Shape 6"/>
            <p:cNvSpPr/>
            <p:nvPr/>
          </p:nvSpPr>
          <p:spPr>
            <a:xfrm>
              <a:off x="5417582" y="1441847"/>
              <a:ext cx="4048482" cy="371475"/>
            </a:xfrm>
            <a:prstGeom prst="rect">
              <a:avLst/>
            </a:prstGeom>
            <a:solidFill>
              <a:srgbClr val="5CC97B"/>
            </a:solidFill>
            <a:ln/>
          </p:spPr>
        </p:sp>
        <p:sp>
          <p:nvSpPr>
            <p:cNvPr id="9" name="Text 7"/>
            <p:cNvSpPr/>
            <p:nvPr/>
          </p:nvSpPr>
          <p:spPr>
            <a:xfrm>
              <a:off x="5548551" y="1525786"/>
              <a:ext cx="378654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France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5417582" y="1813322"/>
              <a:ext cx="4048482" cy="371475"/>
            </a:xfrm>
            <a:prstGeom prst="rect">
              <a:avLst/>
            </a:prstGeom>
            <a:solidFill>
              <a:srgbClr val="5CC97B"/>
            </a:solidFill>
            <a:ln/>
          </p:spPr>
        </p:sp>
        <p:sp>
          <p:nvSpPr>
            <p:cNvPr id="16" name="Text 14"/>
            <p:cNvSpPr/>
            <p:nvPr/>
          </p:nvSpPr>
          <p:spPr>
            <a:xfrm>
              <a:off x="5548551" y="1897261"/>
              <a:ext cx="378654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89.0%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417582" y="2184797"/>
              <a:ext cx="4048482" cy="371475"/>
            </a:xfrm>
            <a:prstGeom prst="rect">
              <a:avLst/>
            </a:prstGeom>
            <a:solidFill>
              <a:srgbClr val="5CC97B"/>
            </a:solidFill>
            <a:ln/>
          </p:spPr>
        </p:sp>
        <p:sp>
          <p:nvSpPr>
            <p:cNvPr id="23" name="Text 21"/>
            <p:cNvSpPr/>
            <p:nvPr/>
          </p:nvSpPr>
          <p:spPr>
            <a:xfrm>
              <a:off x="5548551" y="2268736"/>
              <a:ext cx="378654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87.5%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5417582" y="2556272"/>
              <a:ext cx="4048482" cy="371475"/>
            </a:xfrm>
            <a:prstGeom prst="rect">
              <a:avLst/>
            </a:prstGeom>
            <a:solidFill>
              <a:srgbClr val="5CC97B"/>
            </a:solidFill>
            <a:ln/>
          </p:spPr>
        </p:sp>
        <p:sp>
          <p:nvSpPr>
            <p:cNvPr id="30" name="Text 28"/>
            <p:cNvSpPr/>
            <p:nvPr/>
          </p:nvSpPr>
          <p:spPr>
            <a:xfrm>
              <a:off x="5548551" y="2640211"/>
              <a:ext cx="378654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4 Clusters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5417582" y="2927747"/>
              <a:ext cx="4048482" cy="371475"/>
            </a:xfrm>
            <a:prstGeom prst="rect">
              <a:avLst/>
            </a:prstGeom>
            <a:solidFill>
              <a:srgbClr val="F44444"/>
            </a:solidFill>
            <a:ln/>
          </p:spPr>
        </p:sp>
        <p:sp>
          <p:nvSpPr>
            <p:cNvPr id="37" name="Text 35"/>
            <p:cNvSpPr/>
            <p:nvPr/>
          </p:nvSpPr>
          <p:spPr>
            <a:xfrm>
              <a:off x="5548551" y="3011686"/>
              <a:ext cx="378654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0.44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3" name="Shape 41"/>
            <p:cNvSpPr/>
            <p:nvPr/>
          </p:nvSpPr>
          <p:spPr>
            <a:xfrm>
              <a:off x="5417582" y="3299222"/>
              <a:ext cx="4048482" cy="371475"/>
            </a:xfrm>
            <a:prstGeom prst="rect">
              <a:avLst/>
            </a:prstGeom>
            <a:solidFill>
              <a:srgbClr val="F44444"/>
            </a:solidFill>
            <a:ln/>
          </p:spPr>
        </p:sp>
        <p:sp>
          <p:nvSpPr>
            <p:cNvPr id="44" name="Text 42"/>
            <p:cNvSpPr/>
            <p:nvPr/>
          </p:nvSpPr>
          <p:spPr>
            <a:xfrm>
              <a:off x="5548551" y="3383161"/>
              <a:ext cx="3786545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0.29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1346B80-7B1C-1FB6-50C1-52C4F24EAD86}"/>
              </a:ext>
            </a:extLst>
          </p:cNvPr>
          <p:cNvGrpSpPr/>
          <p:nvPr/>
        </p:nvGrpSpPr>
        <p:grpSpPr>
          <a:xfrm>
            <a:off x="9804400" y="1441847"/>
            <a:ext cx="3826550" cy="2228850"/>
            <a:chOff x="9466064" y="1441847"/>
            <a:chExt cx="4175046" cy="2228850"/>
          </a:xfrm>
        </p:grpSpPr>
        <p:sp>
          <p:nvSpPr>
            <p:cNvPr id="10" name="Shape 8"/>
            <p:cNvSpPr/>
            <p:nvPr/>
          </p:nvSpPr>
          <p:spPr>
            <a:xfrm>
              <a:off x="9466064" y="1441847"/>
              <a:ext cx="4175046" cy="371475"/>
            </a:xfrm>
            <a:prstGeom prst="rect">
              <a:avLst/>
            </a:prstGeom>
            <a:solidFill>
              <a:srgbClr val="5CC97B"/>
            </a:solidFill>
            <a:ln/>
          </p:spPr>
        </p:sp>
        <p:sp>
          <p:nvSpPr>
            <p:cNvPr id="11" name="Text 9"/>
            <p:cNvSpPr/>
            <p:nvPr/>
          </p:nvSpPr>
          <p:spPr>
            <a:xfrm>
              <a:off x="9597033" y="1525786"/>
              <a:ext cx="3916918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Seattle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9466064" y="1813322"/>
              <a:ext cx="4175046" cy="371475"/>
            </a:xfrm>
            <a:prstGeom prst="rect">
              <a:avLst/>
            </a:prstGeom>
            <a:solidFill>
              <a:srgbClr val="5CC97B"/>
            </a:solidFill>
            <a:ln/>
          </p:spPr>
        </p:sp>
        <p:sp>
          <p:nvSpPr>
            <p:cNvPr id="18" name="Text 16"/>
            <p:cNvSpPr/>
            <p:nvPr/>
          </p:nvSpPr>
          <p:spPr>
            <a:xfrm>
              <a:off x="9597033" y="1897261"/>
              <a:ext cx="3916918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85.7%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9466064" y="2184797"/>
              <a:ext cx="4175046" cy="371475"/>
            </a:xfrm>
            <a:prstGeom prst="rect">
              <a:avLst/>
            </a:prstGeom>
            <a:solidFill>
              <a:srgbClr val="5CC97B"/>
            </a:solidFill>
            <a:ln/>
          </p:spPr>
        </p:sp>
        <p:sp>
          <p:nvSpPr>
            <p:cNvPr id="25" name="Text 23"/>
            <p:cNvSpPr/>
            <p:nvPr/>
          </p:nvSpPr>
          <p:spPr>
            <a:xfrm>
              <a:off x="9597033" y="2268736"/>
              <a:ext cx="3916918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84.8%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9466064" y="2556272"/>
              <a:ext cx="4175046" cy="371475"/>
            </a:xfrm>
            <a:prstGeom prst="rect">
              <a:avLst/>
            </a:prstGeom>
            <a:solidFill>
              <a:srgbClr val="5CC97B"/>
            </a:solidFill>
            <a:ln/>
          </p:spPr>
        </p:sp>
        <p:sp>
          <p:nvSpPr>
            <p:cNvPr id="32" name="Text 30"/>
            <p:cNvSpPr/>
            <p:nvPr/>
          </p:nvSpPr>
          <p:spPr>
            <a:xfrm>
              <a:off x="9597033" y="2640211"/>
              <a:ext cx="3916918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3 Clusters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9466064" y="2927747"/>
              <a:ext cx="4175046" cy="371475"/>
            </a:xfrm>
            <a:prstGeom prst="rect">
              <a:avLst/>
            </a:prstGeom>
            <a:solidFill>
              <a:srgbClr val="F44444"/>
            </a:solidFill>
            <a:ln/>
          </p:spPr>
        </p:sp>
        <p:sp>
          <p:nvSpPr>
            <p:cNvPr id="39" name="Text 37"/>
            <p:cNvSpPr/>
            <p:nvPr/>
          </p:nvSpPr>
          <p:spPr>
            <a:xfrm>
              <a:off x="9597033" y="3011686"/>
              <a:ext cx="3916918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0.53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5" name="Shape 43"/>
            <p:cNvSpPr/>
            <p:nvPr/>
          </p:nvSpPr>
          <p:spPr>
            <a:xfrm>
              <a:off x="9466064" y="3299222"/>
              <a:ext cx="4175046" cy="371475"/>
            </a:xfrm>
            <a:prstGeom prst="rect">
              <a:avLst/>
            </a:prstGeom>
            <a:solidFill>
              <a:srgbClr val="F44444"/>
            </a:solidFill>
            <a:ln/>
          </p:spPr>
        </p:sp>
        <p:sp>
          <p:nvSpPr>
            <p:cNvPr id="46" name="Text 44"/>
            <p:cNvSpPr/>
            <p:nvPr/>
          </p:nvSpPr>
          <p:spPr>
            <a:xfrm>
              <a:off x="9597033" y="3383161"/>
              <a:ext cx="3916918" cy="20359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00"/>
                </a:lnSpc>
                <a:buNone/>
              </a:pPr>
              <a:r>
                <a:rPr lang="en-US" sz="1400" dirty="0">
                  <a:solidFill>
                    <a:srgbClr val="000000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0.42</a:t>
              </a:r>
              <a:endPara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4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11" y="4554617"/>
            <a:ext cx="5763339" cy="5763339"/>
          </a:xfrm>
          <a:prstGeom prst="rect">
            <a:avLst/>
          </a:prstGeom>
        </p:spPr>
      </p:pic>
      <p:sp>
        <p:nvSpPr>
          <p:cNvPr id="48" name="Text 45"/>
          <p:cNvSpPr/>
          <p:nvPr/>
        </p:nvSpPr>
        <p:spPr>
          <a:xfrm>
            <a:off x="5152192" y="6634162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1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11" y="4554617"/>
            <a:ext cx="5763339" cy="5763339"/>
          </a:xfrm>
          <a:prstGeom prst="rect">
            <a:avLst/>
          </a:prstGeom>
        </p:spPr>
      </p:pic>
      <p:sp>
        <p:nvSpPr>
          <p:cNvPr id="50" name="Text 46"/>
          <p:cNvSpPr/>
          <p:nvPr/>
        </p:nvSpPr>
        <p:spPr>
          <a:xfrm>
            <a:off x="5937290" y="5553551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2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411" y="4554617"/>
            <a:ext cx="5763339" cy="5763339"/>
          </a:xfrm>
          <a:prstGeom prst="rect">
            <a:avLst/>
          </a:prstGeom>
        </p:spPr>
      </p:pic>
      <p:sp>
        <p:nvSpPr>
          <p:cNvPr id="52" name="Text 47"/>
          <p:cNvSpPr/>
          <p:nvPr/>
        </p:nvSpPr>
        <p:spPr>
          <a:xfrm>
            <a:off x="7207687" y="5140762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3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411" y="4554617"/>
            <a:ext cx="5763339" cy="5763339"/>
          </a:xfrm>
          <a:prstGeom prst="rect">
            <a:avLst/>
          </a:prstGeom>
        </p:spPr>
      </p:pic>
      <p:sp>
        <p:nvSpPr>
          <p:cNvPr id="54" name="Text 48"/>
          <p:cNvSpPr/>
          <p:nvPr/>
        </p:nvSpPr>
        <p:spPr>
          <a:xfrm>
            <a:off x="8477964" y="5553551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4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411" y="4554617"/>
            <a:ext cx="5763339" cy="5763339"/>
          </a:xfrm>
          <a:prstGeom prst="rect">
            <a:avLst/>
          </a:prstGeom>
        </p:spPr>
      </p:pic>
      <p:sp>
        <p:nvSpPr>
          <p:cNvPr id="56" name="Text 49"/>
          <p:cNvSpPr/>
          <p:nvPr/>
        </p:nvSpPr>
        <p:spPr>
          <a:xfrm>
            <a:off x="9263063" y="6634162"/>
            <a:ext cx="21467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5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7" name="Text 50"/>
          <p:cNvSpPr/>
          <p:nvPr/>
        </p:nvSpPr>
        <p:spPr>
          <a:xfrm>
            <a:off x="981670" y="7579400"/>
            <a:ext cx="12667059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8" name="Text 51"/>
          <p:cNvSpPr/>
          <p:nvPr/>
        </p:nvSpPr>
        <p:spPr>
          <a:xfrm>
            <a:off x="2171938" y="5985392"/>
            <a:ext cx="1590675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Simple 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9" name="Text 52"/>
          <p:cNvSpPr/>
          <p:nvPr/>
        </p:nvSpPr>
        <p:spPr>
          <a:xfrm>
            <a:off x="2124028" y="6349162"/>
            <a:ext cx="1590675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Linear Regression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Text 53"/>
          <p:cNvSpPr/>
          <p:nvPr/>
        </p:nvSpPr>
        <p:spPr>
          <a:xfrm>
            <a:off x="1824585" y="6624316"/>
            <a:ext cx="2189559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 (R²=0.295) | Seattle (R²=0.42). 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1" name="Text 54"/>
          <p:cNvSpPr/>
          <p:nvPr/>
        </p:nvSpPr>
        <p:spPr>
          <a:xfrm>
            <a:off x="2938909" y="4353736"/>
            <a:ext cx="2863580" cy="524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Multi-Linear 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" name="Text 55"/>
          <p:cNvSpPr/>
          <p:nvPr/>
        </p:nvSpPr>
        <p:spPr>
          <a:xfrm>
            <a:off x="3465045" y="4603410"/>
            <a:ext cx="1813234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Regression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3" name="Text 56"/>
          <p:cNvSpPr/>
          <p:nvPr/>
        </p:nvSpPr>
        <p:spPr>
          <a:xfrm>
            <a:off x="3202035" y="4878564"/>
            <a:ext cx="2412985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 (R²=0.44) | Seattle (R²=0.53). 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4" name="Text 57"/>
          <p:cNvSpPr/>
          <p:nvPr/>
        </p:nvSpPr>
        <p:spPr>
          <a:xfrm>
            <a:off x="6519743" y="3897632"/>
            <a:ext cx="1590675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Logistic Regression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5" name="Text 58"/>
          <p:cNvSpPr/>
          <p:nvPr/>
        </p:nvSpPr>
        <p:spPr>
          <a:xfrm>
            <a:off x="6346984" y="4172785"/>
            <a:ext cx="1936194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 (87.5%) | Seattle (84.8%). 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6" name="Text 59"/>
          <p:cNvSpPr/>
          <p:nvPr/>
        </p:nvSpPr>
        <p:spPr>
          <a:xfrm>
            <a:off x="8603822" y="4377233"/>
            <a:ext cx="3360208" cy="49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K-Nearest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 Neighbors (Winner)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7" name="Text 60"/>
          <p:cNvSpPr/>
          <p:nvPr/>
        </p:nvSpPr>
        <p:spPr>
          <a:xfrm>
            <a:off x="9127406" y="4934510"/>
            <a:ext cx="2380774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 (89%) | Seattle (85.7%). 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8" name="Text 61"/>
          <p:cNvSpPr/>
          <p:nvPr/>
        </p:nvSpPr>
        <p:spPr>
          <a:xfrm>
            <a:off x="10831098" y="6247364"/>
            <a:ext cx="1865948" cy="267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K-Means Clustering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9" name="Text 62"/>
          <p:cNvSpPr/>
          <p:nvPr/>
        </p:nvSpPr>
        <p:spPr>
          <a:xfrm>
            <a:off x="10708517" y="6522518"/>
            <a:ext cx="212217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Budget, Standard, and Luxury tiers 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5BD11C37-3199-C1CA-6DE8-2E1BAC179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776681"/>
              </p:ext>
            </p:extLst>
          </p:nvPr>
        </p:nvGraphicFramePr>
        <p:xfrm>
          <a:off x="965555" y="1435383"/>
          <a:ext cx="2271101" cy="2224398"/>
        </p:xfrm>
        <a:graphic>
          <a:graphicData uri="http://schemas.openxmlformats.org/drawingml/2006/table">
            <a:tbl>
              <a:tblPr/>
              <a:tblGrid>
                <a:gridCol w="2271101">
                  <a:extLst>
                    <a:ext uri="{9D8B030D-6E8A-4147-A177-3AD203B41FA5}">
                      <a16:colId xmlns:a16="http://schemas.microsoft.com/office/drawing/2014/main" val="394905154"/>
                    </a:ext>
                  </a:extLst>
                </a:gridCol>
              </a:tblGrid>
              <a:tr h="3707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Analysis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1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94119"/>
                  </a:ext>
                </a:extLst>
              </a:tr>
              <a:tr h="3707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Room Type Analysis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1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884029"/>
                  </a:ext>
                </a:extLst>
              </a:tr>
              <a:tr h="3707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Room Type Analysis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1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573417"/>
                  </a:ext>
                </a:extLst>
              </a:tr>
              <a:tr h="3707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Reviews Analysis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1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50774"/>
                  </a:ext>
                </a:extLst>
              </a:tr>
              <a:tr h="3707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Property Analysis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1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04259"/>
                  </a:ext>
                </a:extLst>
              </a:tr>
              <a:tr h="3707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solidFill>
                            <a:schemeClr val="bg1"/>
                          </a:solidFill>
                          <a:effectLst/>
                        </a:rPr>
                        <a:t>Customer Analysis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1A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5915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596D995E-6638-12C3-7B8D-91D4D6FB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56" y="7453992"/>
            <a:ext cx="1533336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6" y="266418"/>
            <a:ext cx="13763387" cy="7761446"/>
          </a:xfrm>
          <a:prstGeom prst="roundRect">
            <a:avLst>
              <a:gd name="adj" fmla="val 4756"/>
            </a:avLst>
          </a:prstGeom>
          <a:solidFill>
            <a:srgbClr val="FBFAFF"/>
          </a:solidFill>
          <a:ln/>
          <a:effectLst>
            <a:outerShdw dist="76200" dir="2700000" algn="bl" rotWithShape="0">
              <a:srgbClr val="E7E0FF">
                <a:alpha val="100000"/>
              </a:srgbClr>
            </a:outerShdw>
          </a:effectLst>
        </p:spPr>
        <p:txBody>
          <a:bodyPr/>
          <a:lstStyle/>
          <a:p>
            <a:endParaRPr lang="en-I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95970" y="894517"/>
            <a:ext cx="6365796" cy="480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Overall Market KPI Comparison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5970" y="1759506"/>
            <a:ext cx="3247906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France: Scale Leader</a:t>
            </a:r>
            <a:endParaRPr lang="en-US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5970" y="2393871"/>
            <a:ext cx="2919651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rgbClr val="1F7135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82,013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94485" y="3093482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Total Listings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95970" y="3487460"/>
            <a:ext cx="29196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Massive market volume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07788" y="2393871"/>
            <a:ext cx="2919770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rgbClr val="F44444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€94.40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06422" y="3093482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Avg Price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207788" y="3487460"/>
            <a:ext cx="291977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Competitive urban pricing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95970" y="4117896"/>
            <a:ext cx="2919651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9,658</a:t>
            </a:r>
            <a:endParaRPr lang="en-US" sz="4000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594485" y="4817507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Total Hosts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95970" y="5211485"/>
            <a:ext cx="29196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Professional operators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207788" y="4117896"/>
            <a:ext cx="2919770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570K</a:t>
            </a:r>
            <a:endParaRPr lang="en-US" sz="4000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706422" y="4817507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Total Reviews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207788" y="5211485"/>
            <a:ext cx="291977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Extensive guest feedback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95970" y="5841921"/>
            <a:ext cx="2919651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90%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594485" y="6541532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Host Response Rate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95970" y="6935510"/>
            <a:ext cx="29196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Service improvement opportunity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4207788" y="5841921"/>
            <a:ext cx="2919770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rgbClr val="FF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67%</a:t>
            </a:r>
            <a:endParaRPr lang="en-US" sz="4000" dirty="0">
              <a:solidFill>
                <a:srgbClr val="FF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706422" y="6541532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Rating Score</a:t>
            </a:r>
          </a:p>
        </p:txBody>
      </p:sp>
      <p:sp>
        <p:nvSpPr>
          <p:cNvPr id="22" name="Text 20"/>
          <p:cNvSpPr/>
          <p:nvPr/>
        </p:nvSpPr>
        <p:spPr>
          <a:xfrm>
            <a:off x="4207788" y="6935510"/>
            <a:ext cx="291977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Baseline performance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10462" y="1759506"/>
            <a:ext cx="4146590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Seattle: Service Excellence</a:t>
            </a:r>
            <a:endParaRPr lang="en-US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510462" y="2393871"/>
            <a:ext cx="2919651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rgbClr val="F44444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8,338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008977" y="3093482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Total Listings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510462" y="3487460"/>
            <a:ext cx="29196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Boutique market scale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0622280" y="2393871"/>
            <a:ext cx="2919770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rgbClr val="1F7135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$127.70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1120914" y="3093482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Avg Price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622280" y="3487460"/>
            <a:ext cx="291977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Premium positioning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510462" y="4117896"/>
            <a:ext cx="2919651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1,466</a:t>
            </a:r>
            <a:endParaRPr lang="en-US" sz="4000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8008977" y="4817507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Total Hosts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510462" y="5211485"/>
            <a:ext cx="29196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Community-focused operators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622280" y="4117896"/>
            <a:ext cx="2919770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66K</a:t>
            </a:r>
            <a:endParaRPr lang="en-US" sz="4000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1120914" y="4817507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Total Reviews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622280" y="5211485"/>
            <a:ext cx="291977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High engagement ratio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611943" y="5916807"/>
            <a:ext cx="2919651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100%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008977" y="6541532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Host Response Rate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7510462" y="6935510"/>
            <a:ext cx="29196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Quality leadership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0723880" y="5927483"/>
            <a:ext cx="2919770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90%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1120914" y="6541532"/>
            <a:ext cx="1922502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Rating Score</a:t>
            </a:r>
          </a:p>
        </p:txBody>
      </p:sp>
      <p:sp>
        <p:nvSpPr>
          <p:cNvPr id="41" name="Text 39"/>
          <p:cNvSpPr/>
          <p:nvPr/>
        </p:nvSpPr>
        <p:spPr>
          <a:xfrm>
            <a:off x="10622280" y="6935510"/>
            <a:ext cx="2919770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Best-in-class experience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B34325EE-5234-1FFE-F706-8C1C3BB2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680" y="7453992"/>
            <a:ext cx="167361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315"/>
            </a:avLst>
          </a:prstGeom>
          <a:solidFill>
            <a:srgbClr val="FBFAFF"/>
          </a:solidFill>
          <a:ln/>
          <a:effectLst>
            <a:outerShdw dist="68580" dir="2700000" algn="bl" rotWithShape="0">
              <a:srgbClr val="E7E0FF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032986" y="937736"/>
            <a:ext cx="5030748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Strategic Recommendations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32986" y="1720572"/>
            <a:ext cx="3177659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France: Volume Optimization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027906" y="2138124"/>
            <a:ext cx="6112431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1015488" y="2153364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326594" y="2292548"/>
            <a:ext cx="2062639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Superhost Acceleration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291767" y="2535378"/>
            <a:ext cx="5838409" cy="475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Increase from 14% to 20% through targeted host training programs to build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market trust.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251863" y="3165396"/>
            <a:ext cx="5903714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1236623" y="3194368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535311" y="3319820"/>
            <a:ext cx="206621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AC Installation Priority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535311" y="3676412"/>
            <a:ext cx="559486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Deploy air conditioning for €150 average price premium in urban markets.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1460698" y="4192667"/>
            <a:ext cx="5694878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1465778" y="4207907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744147" y="4347091"/>
            <a:ext cx="246911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Countryside Diversification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744147" y="4703683"/>
            <a:ext cx="5386030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Target villa segment away from saturated Paris metropolitan area.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679575" y="5219938"/>
            <a:ext cx="5486162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1674495" y="5235178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1952863" y="5374362"/>
            <a:ext cx="242685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Early-Bird May Campaigns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952863" y="5730954"/>
            <a:ext cx="517731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Launch promotional offers during peak onboarding month.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1460698" y="6247209"/>
            <a:ext cx="5694878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1465778" y="6262449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1744147" y="6401633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IN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Adopt Premium Service Layers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744147" y="6758226"/>
            <a:ext cx="5386030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Provide more Premium Properties and Amenities to Retain Customers</a:t>
            </a:r>
          </a:p>
        </p:txBody>
      </p:sp>
      <p:sp>
        <p:nvSpPr>
          <p:cNvPr id="25" name="Text 23"/>
          <p:cNvSpPr/>
          <p:nvPr/>
        </p:nvSpPr>
        <p:spPr>
          <a:xfrm>
            <a:off x="7492603" y="1720572"/>
            <a:ext cx="312170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Seattle: Premium Positioning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7502763" y="2138124"/>
            <a:ext cx="6112431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7497683" y="2153364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28" name="Text 26"/>
          <p:cNvSpPr/>
          <p:nvPr/>
        </p:nvSpPr>
        <p:spPr>
          <a:xfrm>
            <a:off x="7786211" y="2292548"/>
            <a:ext cx="2664857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Focus on scale-driven growth</a:t>
            </a:r>
          </a:p>
        </p:txBody>
      </p:sp>
      <p:sp>
        <p:nvSpPr>
          <p:cNvPr id="29" name="Text 27"/>
          <p:cNvSpPr/>
          <p:nvPr/>
        </p:nvSpPr>
        <p:spPr>
          <a:xfrm>
            <a:off x="7786211" y="2649141"/>
            <a:ext cx="580358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Open new branches and focus on Listing Growth to Increase Total Listing Counts</a:t>
            </a:r>
          </a:p>
        </p:txBody>
      </p:sp>
      <p:sp>
        <p:nvSpPr>
          <p:cNvPr id="30" name="Shape 28"/>
          <p:cNvSpPr/>
          <p:nvPr/>
        </p:nvSpPr>
        <p:spPr>
          <a:xfrm>
            <a:off x="7711480" y="3165396"/>
            <a:ext cx="5903714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7706400" y="3180636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32" name="Text 30"/>
          <p:cNvSpPr/>
          <p:nvPr/>
        </p:nvSpPr>
        <p:spPr>
          <a:xfrm>
            <a:off x="7994928" y="3319820"/>
            <a:ext cx="2307193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Pricing Deployment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994928" y="3676412"/>
            <a:ext cx="559486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Apply ML-driven localized pricing in Ballard and West Seattle neighborhoods.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920315" y="4192667"/>
            <a:ext cx="5694878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7915235" y="4207907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36" name="Text 34"/>
          <p:cNvSpPr/>
          <p:nvPr/>
        </p:nvSpPr>
        <p:spPr>
          <a:xfrm>
            <a:off x="8203763" y="4347091"/>
            <a:ext cx="249888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Service – Friendly Attraction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203763" y="4703683"/>
            <a:ext cx="5386030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Add more trendy amenities to capture growing travel market.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123952" y="5212318"/>
            <a:ext cx="5486162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39" name="Shape 37"/>
          <p:cNvSpPr/>
          <p:nvPr/>
        </p:nvSpPr>
        <p:spPr>
          <a:xfrm>
            <a:off x="8123952" y="5235178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40" name="Text 38"/>
          <p:cNvSpPr/>
          <p:nvPr/>
        </p:nvSpPr>
        <p:spPr>
          <a:xfrm>
            <a:off x="8412480" y="5374362"/>
            <a:ext cx="220170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IN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Loyalty &amp; Corporate Tie-Ups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412480" y="5730954"/>
            <a:ext cx="517731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Offer a 5% "Legacy Discount" to returning business travelers</a:t>
            </a:r>
          </a:p>
        </p:txBody>
      </p:sp>
      <p:sp>
        <p:nvSpPr>
          <p:cNvPr id="42" name="Shape 40"/>
          <p:cNvSpPr/>
          <p:nvPr/>
        </p:nvSpPr>
        <p:spPr>
          <a:xfrm>
            <a:off x="7920315" y="6247209"/>
            <a:ext cx="5694878" cy="888087"/>
          </a:xfrm>
          <a:prstGeom prst="roundRect">
            <a:avLst>
              <a:gd name="adj" fmla="val 23509"/>
            </a:avLst>
          </a:prstGeom>
          <a:solidFill>
            <a:srgbClr val="FBFAFF"/>
          </a:solidFill>
          <a:ln w="15240">
            <a:solidFill>
              <a:srgbClr val="B05EF1"/>
            </a:solidFill>
            <a:prstDash val="solid"/>
          </a:ln>
          <a:effectLst>
            <a:outerShdw dist="12700" dir="2700000" algn="bl" rotWithShape="0">
              <a:srgbClr val="B05EF1">
                <a:alpha val="100000"/>
              </a:srgbClr>
            </a:outerShdw>
          </a:effectLst>
        </p:spPr>
      </p:sp>
      <p:sp>
        <p:nvSpPr>
          <p:cNvPr id="43" name="Shape 41"/>
          <p:cNvSpPr/>
          <p:nvPr/>
        </p:nvSpPr>
        <p:spPr>
          <a:xfrm>
            <a:off x="7915235" y="6262449"/>
            <a:ext cx="139184" cy="857607"/>
          </a:xfrm>
          <a:prstGeom prst="roundRect">
            <a:avLst>
              <a:gd name="adj" fmla="val 136865"/>
            </a:avLst>
          </a:prstGeom>
          <a:solidFill>
            <a:srgbClr val="B05EF1"/>
          </a:solidFill>
          <a:ln/>
          <a:effectLst>
            <a:outerShdw dist="12700" dir="2700000" algn="bl" rotWithShape="0">
              <a:srgbClr val="9644D7">
                <a:alpha val="100000"/>
              </a:srgbClr>
            </a:outerShdw>
          </a:effectLst>
        </p:spPr>
      </p:sp>
      <p:sp>
        <p:nvSpPr>
          <p:cNvPr id="44" name="Text 42"/>
          <p:cNvSpPr/>
          <p:nvPr/>
        </p:nvSpPr>
        <p:spPr>
          <a:xfrm>
            <a:off x="8203763" y="6401633"/>
            <a:ext cx="2013704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Private Room Strategy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8203763" y="6758226"/>
            <a:ext cx="5386030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Target underserved budget-conscious corporate traveler segment.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2E8300-937B-6391-B682-EA76E14B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160" y="7453992"/>
            <a:ext cx="164313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7442"/>
            </a:avLst>
          </a:prstGeom>
          <a:solidFill>
            <a:srgbClr val="FBFAFF"/>
          </a:solidFill>
          <a:ln/>
          <a:effectLst>
            <a:outerShdw dist="119380" dir="2700000" algn="bl" rotWithShape="0">
              <a:srgbClr val="E7E0FF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80267" y="1077158"/>
            <a:ext cx="10671215" cy="750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Conclusion: Key Insights &amp; Future </a:t>
            </a:r>
            <a:endParaRPr lang="en-US" sz="47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22427" y="2934414"/>
            <a:ext cx="3580209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235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Service Winner: Seattle</a:t>
            </a:r>
            <a:endParaRPr lang="en-US" sz="2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80267" y="3453408"/>
            <a:ext cx="3722370" cy="3071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With higher average ratings (90%), a significantly larger proportion of host response rate of (100%), and a premium average price of $127, Seattle exemplifies a market focused on service excellence and guest satisfaction.</a:t>
            </a:r>
            <a:endParaRPr lang="en-US" sz="18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697" y="2797373"/>
            <a:ext cx="3865007" cy="386500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802987" y="4272677"/>
            <a:ext cx="359093" cy="44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1</a:t>
            </a:r>
            <a:endParaRPr lang="en-US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07748" y="2307431"/>
            <a:ext cx="3262908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Scale Winner: France</a:t>
            </a:r>
            <a:endParaRPr lang="en-US" sz="2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607748" y="2826425"/>
            <a:ext cx="3842385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 dominates in market volume with over 82,000 listings and a strong focus on "Entire Home" properties</a:t>
            </a:r>
            <a:endParaRPr lang="en-US" sz="18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697" y="2797373"/>
            <a:ext cx="3865007" cy="386500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03262" y="3467457"/>
            <a:ext cx="359093" cy="44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2</a:t>
            </a:r>
            <a:endParaRPr lang="en-US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607748" y="4722376"/>
            <a:ext cx="3842385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Key Takeaway: Dual Growth Engines</a:t>
            </a:r>
            <a:endParaRPr lang="en-US" sz="2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607748" y="5616416"/>
            <a:ext cx="3842385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Seattle's success is deeply intertwined with its</a:t>
            </a:r>
            <a:r>
              <a:rPr lang="en-US" sz="1850" dirty="0">
                <a:solidFill>
                  <a:srgbClr val="49495A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Location &amp; Amenities</a:t>
            </a:r>
            <a:r>
              <a:rPr lang="en-US" sz="18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, while France thrives on </a:t>
            </a:r>
            <a:r>
              <a:rPr lang="en-US" sz="1850" dirty="0">
                <a:solidFill>
                  <a:srgbClr val="49495A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Privacy &amp; Property Type.</a:t>
            </a:r>
            <a:r>
              <a:rPr lang="en-US" sz="18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</a:t>
            </a:r>
            <a:endParaRPr lang="en-US" sz="18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697" y="2797373"/>
            <a:ext cx="3865007" cy="386500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00474" y="5775603"/>
            <a:ext cx="359093" cy="44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3</a:t>
            </a:r>
            <a:endParaRPr lang="en-US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A927F-6911-CFC7-D38A-09A33A39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580" y="7453992"/>
            <a:ext cx="1775712" cy="690002"/>
          </a:xfrm>
          <a:prstGeom prst="rect">
            <a:avLst/>
          </a:prstGeom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05535EF-653A-2AD5-43DE-C378AC11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12" b="2106"/>
          <a:stretch>
            <a:fillRect/>
          </a:stretch>
        </p:blipFill>
        <p:spPr>
          <a:xfrm>
            <a:off x="1033717" y="504169"/>
            <a:ext cx="12562965" cy="72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24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BE39A9-586B-9F66-3EBA-08234FA1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BFAFF"/>
          </a:solidFill>
          <a:ln/>
          <a:effectLst>
            <a:outerShdw dist="10668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06" y="1417736"/>
            <a:ext cx="11603434" cy="6376449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05037C76-2AD8-68C9-6D55-49DEAA617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3AA14-3C4B-E445-6DA4-D3603372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BFAFF"/>
          </a:solidFill>
          <a:ln/>
          <a:effectLst>
            <a:outerShdw dist="10668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673" y="1307822"/>
            <a:ext cx="11620246" cy="6423938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2507E8A7-539B-4583-4EC1-4FEFB8080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6839EE-80D8-6D28-9E82-833ADB04E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7028"/>
            </a:avLst>
          </a:prstGeom>
          <a:solidFill>
            <a:srgbClr val="FBFAFF"/>
          </a:solidFill>
          <a:ln/>
          <a:effectLst>
            <a:outerShdw dist="11303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708" y="1400175"/>
            <a:ext cx="11514892" cy="6321385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0E6A61F4-FCD3-20BD-E333-77C34F63B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24036D-0D06-648A-C039-653496B8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BFAFF"/>
          </a:solidFill>
          <a:ln/>
          <a:effectLst>
            <a:outerShdw dist="10668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06" y="1400175"/>
            <a:ext cx="11887914" cy="6425642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84AB1A7C-5D46-D5B8-DFAA-62BA2C10D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BA00AD-9237-601F-227B-A3F538AE7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7028"/>
            </a:avLst>
          </a:prstGeom>
          <a:solidFill>
            <a:srgbClr val="FBFAFF"/>
          </a:solidFill>
          <a:ln/>
          <a:effectLst>
            <a:outerShdw dist="11303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264" y="1457920"/>
            <a:ext cx="11773535" cy="6416726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D865C5BF-0B87-EAAD-D855-2DE51C836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74A98C0C-6A2B-7E2F-BC8A-17318ACF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666" y="7464152"/>
            <a:ext cx="1849626" cy="690002"/>
          </a:xfrm>
          <a:prstGeom prst="rect">
            <a:avLst/>
          </a:prstGeom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9248412B-4867-ACBB-1EB4-54FFF492D1F9}"/>
              </a:ext>
            </a:extLst>
          </p:cNvPr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117"/>
            </a:avLst>
          </a:prstGeom>
          <a:solidFill>
            <a:srgbClr val="FBFAFF"/>
          </a:solidFill>
          <a:ln/>
          <a:effectLst>
            <a:outerShdw dist="66040" dir="2700000" algn="bl" rotWithShape="0">
              <a:srgbClr val="E7E0FF">
                <a:alpha val="100000"/>
              </a:srgbClr>
            </a:outerShdw>
          </a:effectLst>
        </p:spPr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4AF9012-3A73-1FA6-40B0-FA624348ADDA}"/>
              </a:ext>
            </a:extLst>
          </p:cNvPr>
          <p:cNvSpPr/>
          <p:nvPr/>
        </p:nvSpPr>
        <p:spPr>
          <a:xfrm>
            <a:off x="1148477" y="899636"/>
            <a:ext cx="13258403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Project Objectives: Comprehensive Airbnb Market Analysis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36B39AB6-CF49-F6D8-7351-1D3C9E6FD97E}"/>
              </a:ext>
            </a:extLst>
          </p:cNvPr>
          <p:cNvSpPr/>
          <p:nvPr/>
        </p:nvSpPr>
        <p:spPr>
          <a:xfrm>
            <a:off x="1148477" y="1779270"/>
            <a:ext cx="4022646" cy="1191816"/>
          </a:xfrm>
          <a:prstGeom prst="roundRect">
            <a:avLst>
              <a:gd name="adj" fmla="val 6138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CE17EAE-83AF-05A8-32C5-09FF8ACA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77" y="1591309"/>
            <a:ext cx="4022646" cy="383581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08031FB5-D0EE-94EA-6811-6AAF98B7D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608" y="1580078"/>
            <a:ext cx="398383" cy="398383"/>
          </a:xfrm>
          <a:prstGeom prst="rect">
            <a:avLst/>
          </a:prstGeom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B32DE0B2-D7F2-D9FF-A704-6CA3C62DE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9987" y="1618218"/>
            <a:ext cx="159306" cy="159306"/>
          </a:xfrm>
          <a:prstGeom prst="rect">
            <a:avLst/>
          </a:prstGeom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511FA1CF-65F6-0C15-3120-340F7DC56A56}"/>
              </a:ext>
            </a:extLst>
          </p:cNvPr>
          <p:cNvSpPr/>
          <p:nvPr/>
        </p:nvSpPr>
        <p:spPr>
          <a:xfrm>
            <a:off x="1973580" y="2111216"/>
            <a:ext cx="2372439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Listing &amp; Host Performance</a:t>
            </a: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2FCA3621-746F-7552-969B-E5808A139C5D}"/>
              </a:ext>
            </a:extLst>
          </p:cNvPr>
          <p:cNvSpPr/>
          <p:nvPr/>
        </p:nvSpPr>
        <p:spPr>
          <a:xfrm>
            <a:off x="1296472" y="2398276"/>
            <a:ext cx="3726656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Evaluate host efficiency and listing dominance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Shape 5">
            <a:extLst>
              <a:ext uri="{FF2B5EF4-FFF2-40B4-BE49-F238E27FC236}">
                <a16:creationId xmlns:a16="http://schemas.microsoft.com/office/drawing/2014/main" id="{9CE48370-E3CE-CB9D-29E8-35AA8D17C428}"/>
              </a:ext>
            </a:extLst>
          </p:cNvPr>
          <p:cNvSpPr/>
          <p:nvPr/>
        </p:nvSpPr>
        <p:spPr>
          <a:xfrm>
            <a:off x="5303877" y="1779270"/>
            <a:ext cx="4022646" cy="1191816"/>
          </a:xfrm>
          <a:prstGeom prst="roundRect">
            <a:avLst>
              <a:gd name="adj" fmla="val 6138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8E934664-3322-E917-5D9C-4B363B854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77" y="1652269"/>
            <a:ext cx="4022646" cy="383581"/>
          </a:xfrm>
          <a:prstGeom prst="rect">
            <a:avLst/>
          </a:prstGeom>
        </p:spPr>
      </p:pic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5A49B9A3-AA15-4CE6-7F81-DE61DA0EC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48" y="1498798"/>
            <a:ext cx="398383" cy="398383"/>
          </a:xfrm>
          <a:prstGeom prst="rect">
            <a:avLst/>
          </a:prstGeom>
        </p:spPr>
      </p:pic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BF2163BB-1A0C-7572-F2E9-257FF6116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5547" y="1699498"/>
            <a:ext cx="159306" cy="159306"/>
          </a:xfrm>
          <a:prstGeom prst="rect">
            <a:avLst/>
          </a:prstGeom>
        </p:spPr>
      </p:pic>
      <p:sp>
        <p:nvSpPr>
          <p:cNvPr id="19" name="Text 6">
            <a:extLst>
              <a:ext uri="{FF2B5EF4-FFF2-40B4-BE49-F238E27FC236}">
                <a16:creationId xmlns:a16="http://schemas.microsoft.com/office/drawing/2014/main" id="{2A2815D5-0D83-9195-C513-D6ACCB7D44C9}"/>
              </a:ext>
            </a:extLst>
          </p:cNvPr>
          <p:cNvSpPr/>
          <p:nvPr/>
        </p:nvSpPr>
        <p:spPr>
          <a:xfrm>
            <a:off x="6003131" y="2111216"/>
            <a:ext cx="262401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Geospatial &amp; Location Analysis</a:t>
            </a: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B546078B-6C15-ACB4-0631-721546D60B0C}"/>
              </a:ext>
            </a:extLst>
          </p:cNvPr>
          <p:cNvSpPr/>
          <p:nvPr/>
        </p:nvSpPr>
        <p:spPr>
          <a:xfrm>
            <a:off x="5451872" y="2398276"/>
            <a:ext cx="3726656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Identify high-value "Premium Zones" and map customer satisfaction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89CD657E-6E0D-D9BA-2415-00E4CE3771F0}"/>
              </a:ext>
            </a:extLst>
          </p:cNvPr>
          <p:cNvSpPr/>
          <p:nvPr/>
        </p:nvSpPr>
        <p:spPr>
          <a:xfrm>
            <a:off x="9459278" y="1779270"/>
            <a:ext cx="4022646" cy="1191816"/>
          </a:xfrm>
          <a:prstGeom prst="roundRect">
            <a:avLst>
              <a:gd name="adj" fmla="val 6138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22" name="Image 6" descr="preencoded.png">
            <a:extLst>
              <a:ext uri="{FF2B5EF4-FFF2-40B4-BE49-F238E27FC236}">
                <a16:creationId xmlns:a16="http://schemas.microsoft.com/office/drawing/2014/main" id="{F4DEA837-A446-CDD4-D1D7-0D691B53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278" y="1652269"/>
            <a:ext cx="4022646" cy="383581"/>
          </a:xfrm>
          <a:prstGeom prst="rect">
            <a:avLst/>
          </a:prstGeom>
        </p:spPr>
      </p:pic>
      <p:pic>
        <p:nvPicPr>
          <p:cNvPr id="23" name="Image 7" descr="preencoded.png">
            <a:extLst>
              <a:ext uri="{FF2B5EF4-FFF2-40B4-BE49-F238E27FC236}">
                <a16:creationId xmlns:a16="http://schemas.microsoft.com/office/drawing/2014/main" id="{A15CF6D2-A1CA-262F-7DF3-0353C56C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249" y="1498798"/>
            <a:ext cx="398383" cy="398383"/>
          </a:xfrm>
          <a:prstGeom prst="rect">
            <a:avLst/>
          </a:prstGeom>
        </p:spPr>
      </p:pic>
      <p:pic>
        <p:nvPicPr>
          <p:cNvPr id="24" name="Image 8" descr="preencoded.png">
            <a:extLst>
              <a:ext uri="{FF2B5EF4-FFF2-40B4-BE49-F238E27FC236}">
                <a16:creationId xmlns:a16="http://schemas.microsoft.com/office/drawing/2014/main" id="{666B8610-86DF-751B-8798-CDD41ED3A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90948" y="1699498"/>
            <a:ext cx="159306" cy="159306"/>
          </a:xfrm>
          <a:prstGeom prst="rect">
            <a:avLst/>
          </a:prstGeom>
        </p:spPr>
      </p:pic>
      <p:sp>
        <p:nvSpPr>
          <p:cNvPr id="25" name="Text 9">
            <a:extLst>
              <a:ext uri="{FF2B5EF4-FFF2-40B4-BE49-F238E27FC236}">
                <a16:creationId xmlns:a16="http://schemas.microsoft.com/office/drawing/2014/main" id="{B8884F9A-72C6-8C33-FF4B-F02A62B2FC38}"/>
              </a:ext>
            </a:extLst>
          </p:cNvPr>
          <p:cNvSpPr/>
          <p:nvPr/>
        </p:nvSpPr>
        <p:spPr>
          <a:xfrm>
            <a:off x="9935885" y="2111216"/>
            <a:ext cx="306931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Customer Experience &amp; Satisfaction</a:t>
            </a: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09872772-FA30-30F8-F8EE-A4556BD077AC}"/>
              </a:ext>
            </a:extLst>
          </p:cNvPr>
          <p:cNvSpPr/>
          <p:nvPr/>
        </p:nvSpPr>
        <p:spPr>
          <a:xfrm>
            <a:off x="9607272" y="2398276"/>
            <a:ext cx="3726656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Analyze demand patterns based on host behavior and identify the service standards 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Shape 11">
            <a:extLst>
              <a:ext uri="{FF2B5EF4-FFF2-40B4-BE49-F238E27FC236}">
                <a16:creationId xmlns:a16="http://schemas.microsoft.com/office/drawing/2014/main" id="{9CE5E6E0-AF8D-A3F2-9650-9321C9D63607}"/>
              </a:ext>
            </a:extLst>
          </p:cNvPr>
          <p:cNvSpPr/>
          <p:nvPr/>
        </p:nvSpPr>
        <p:spPr>
          <a:xfrm>
            <a:off x="1148477" y="3303032"/>
            <a:ext cx="4022646" cy="1191816"/>
          </a:xfrm>
          <a:prstGeom prst="roundRect">
            <a:avLst>
              <a:gd name="adj" fmla="val 6138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28" name="Image 9" descr="preencoded.png">
            <a:extLst>
              <a:ext uri="{FF2B5EF4-FFF2-40B4-BE49-F238E27FC236}">
                <a16:creationId xmlns:a16="http://schemas.microsoft.com/office/drawing/2014/main" id="{55B1FED7-25EB-712C-4E56-980317B5F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77" y="3115071"/>
            <a:ext cx="4022646" cy="383581"/>
          </a:xfrm>
          <a:prstGeom prst="rect">
            <a:avLst/>
          </a:prstGeom>
        </p:spPr>
      </p:pic>
      <p:pic>
        <p:nvPicPr>
          <p:cNvPr id="29" name="Image 10" descr="preencoded.png">
            <a:extLst>
              <a:ext uri="{FF2B5EF4-FFF2-40B4-BE49-F238E27FC236}">
                <a16:creationId xmlns:a16="http://schemas.microsoft.com/office/drawing/2014/main" id="{E47D7068-4166-4452-FF3C-D3890C07D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3" y="5733693"/>
            <a:ext cx="398383" cy="398383"/>
          </a:xfrm>
          <a:prstGeom prst="rect">
            <a:avLst/>
          </a:prstGeom>
        </p:spPr>
      </p:pic>
      <p:pic>
        <p:nvPicPr>
          <p:cNvPr id="30" name="Image 11" descr="preencoded.png">
            <a:extLst>
              <a:ext uri="{FF2B5EF4-FFF2-40B4-BE49-F238E27FC236}">
                <a16:creationId xmlns:a16="http://schemas.microsoft.com/office/drawing/2014/main" id="{3F823874-86A2-F964-5B47-FAFFA566D3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0147" y="3223260"/>
            <a:ext cx="159306" cy="159306"/>
          </a:xfrm>
          <a:prstGeom prst="rect">
            <a:avLst/>
          </a:prstGeom>
        </p:spPr>
      </p:pic>
      <p:sp>
        <p:nvSpPr>
          <p:cNvPr id="31" name="Text 12">
            <a:extLst>
              <a:ext uri="{FF2B5EF4-FFF2-40B4-BE49-F238E27FC236}">
                <a16:creationId xmlns:a16="http://schemas.microsoft.com/office/drawing/2014/main" id="{1CE49F49-3050-3792-F660-43781FE373AB}"/>
              </a:ext>
            </a:extLst>
          </p:cNvPr>
          <p:cNvSpPr/>
          <p:nvPr/>
        </p:nvSpPr>
        <p:spPr>
          <a:xfrm>
            <a:off x="1804511" y="3634978"/>
            <a:ext cx="271045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Properties &amp; Amenities Analysis</a:t>
            </a: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5A10B935-9D56-46DB-B521-C8E058B7881C}"/>
              </a:ext>
            </a:extLst>
          </p:cNvPr>
          <p:cNvSpPr/>
          <p:nvPr/>
        </p:nvSpPr>
        <p:spPr>
          <a:xfrm>
            <a:off x="1296472" y="3922038"/>
            <a:ext cx="3726656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Quantify the ROI of specific facilities, measuring the price premium generated by amenities 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Shape 14">
            <a:extLst>
              <a:ext uri="{FF2B5EF4-FFF2-40B4-BE49-F238E27FC236}">
                <a16:creationId xmlns:a16="http://schemas.microsoft.com/office/drawing/2014/main" id="{D96AD150-771A-22E2-FF8C-E29C40A7931A}"/>
              </a:ext>
            </a:extLst>
          </p:cNvPr>
          <p:cNvSpPr/>
          <p:nvPr/>
        </p:nvSpPr>
        <p:spPr>
          <a:xfrm>
            <a:off x="5303877" y="3303032"/>
            <a:ext cx="4022646" cy="1191816"/>
          </a:xfrm>
          <a:prstGeom prst="roundRect">
            <a:avLst>
              <a:gd name="adj" fmla="val 6138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34" name="Image 12" descr="preencoded.png">
            <a:extLst>
              <a:ext uri="{FF2B5EF4-FFF2-40B4-BE49-F238E27FC236}">
                <a16:creationId xmlns:a16="http://schemas.microsoft.com/office/drawing/2014/main" id="{09A831CA-55A2-300C-5564-C1A31E663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77" y="3176031"/>
            <a:ext cx="4022646" cy="383581"/>
          </a:xfrm>
          <a:prstGeom prst="rect">
            <a:avLst/>
          </a:prstGeom>
        </p:spPr>
      </p:pic>
      <p:pic>
        <p:nvPicPr>
          <p:cNvPr id="35" name="Image 13" descr="preencoded.png">
            <a:extLst>
              <a:ext uri="{FF2B5EF4-FFF2-40B4-BE49-F238E27FC236}">
                <a16:creationId xmlns:a16="http://schemas.microsoft.com/office/drawing/2014/main" id="{BBE2A680-C829-F66D-09C8-E8B6CBD9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48" y="3022560"/>
            <a:ext cx="398383" cy="398383"/>
          </a:xfrm>
          <a:prstGeom prst="rect">
            <a:avLst/>
          </a:prstGeom>
        </p:spPr>
      </p:pic>
      <p:pic>
        <p:nvPicPr>
          <p:cNvPr id="36" name="Image 14" descr="preencoded.png">
            <a:extLst>
              <a:ext uri="{FF2B5EF4-FFF2-40B4-BE49-F238E27FC236}">
                <a16:creationId xmlns:a16="http://schemas.microsoft.com/office/drawing/2014/main" id="{BB90B5D3-E5B2-7931-1BD3-FD6389E96B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5547" y="3223260"/>
            <a:ext cx="159306" cy="159306"/>
          </a:xfrm>
          <a:prstGeom prst="rect">
            <a:avLst/>
          </a:prstGeom>
        </p:spPr>
      </p:pic>
      <p:sp>
        <p:nvSpPr>
          <p:cNvPr id="37" name="Text 15">
            <a:extLst>
              <a:ext uri="{FF2B5EF4-FFF2-40B4-BE49-F238E27FC236}">
                <a16:creationId xmlns:a16="http://schemas.microsoft.com/office/drawing/2014/main" id="{C8EDC85B-23F1-42A8-1AA3-0626482854C1}"/>
              </a:ext>
            </a:extLst>
          </p:cNvPr>
          <p:cNvSpPr/>
          <p:nvPr/>
        </p:nvSpPr>
        <p:spPr>
          <a:xfrm>
            <a:off x="6340435" y="3634978"/>
            <a:ext cx="1949529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Host Behavior Patterns</a:t>
            </a: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3CAB5133-6054-89D7-E42A-FAE09A10CC2B}"/>
              </a:ext>
            </a:extLst>
          </p:cNvPr>
          <p:cNvSpPr/>
          <p:nvPr/>
        </p:nvSpPr>
        <p:spPr>
          <a:xfrm>
            <a:off x="5451872" y="3922038"/>
            <a:ext cx="3726656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Contrast the operational strategies of multi-listing professional hosts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Shape 17">
            <a:extLst>
              <a:ext uri="{FF2B5EF4-FFF2-40B4-BE49-F238E27FC236}">
                <a16:creationId xmlns:a16="http://schemas.microsoft.com/office/drawing/2014/main" id="{DF0FB292-6B52-786F-43A7-88A1F87CD871}"/>
              </a:ext>
            </a:extLst>
          </p:cNvPr>
          <p:cNvSpPr/>
          <p:nvPr/>
        </p:nvSpPr>
        <p:spPr>
          <a:xfrm>
            <a:off x="9459278" y="3303032"/>
            <a:ext cx="4022646" cy="1191816"/>
          </a:xfrm>
          <a:prstGeom prst="roundRect">
            <a:avLst>
              <a:gd name="adj" fmla="val 6138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40" name="Image 15" descr="preencoded.png">
            <a:extLst>
              <a:ext uri="{FF2B5EF4-FFF2-40B4-BE49-F238E27FC236}">
                <a16:creationId xmlns:a16="http://schemas.microsoft.com/office/drawing/2014/main" id="{74BB4A13-0516-FC66-AA7A-803682E73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278" y="3135391"/>
            <a:ext cx="4022646" cy="383581"/>
          </a:xfrm>
          <a:prstGeom prst="rect">
            <a:avLst/>
          </a:prstGeom>
        </p:spPr>
      </p:pic>
      <p:pic>
        <p:nvPicPr>
          <p:cNvPr id="41" name="Image 16" descr="preencoded.png">
            <a:extLst>
              <a:ext uri="{FF2B5EF4-FFF2-40B4-BE49-F238E27FC236}">
                <a16:creationId xmlns:a16="http://schemas.microsoft.com/office/drawing/2014/main" id="{DFC127FC-F496-736D-8667-1E3A9FC79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409" y="3103840"/>
            <a:ext cx="398383" cy="398383"/>
          </a:xfrm>
          <a:prstGeom prst="rect">
            <a:avLst/>
          </a:prstGeom>
        </p:spPr>
      </p:pic>
      <p:pic>
        <p:nvPicPr>
          <p:cNvPr id="42" name="Image 17" descr="preencoded.png">
            <a:extLst>
              <a:ext uri="{FF2B5EF4-FFF2-40B4-BE49-F238E27FC236}">
                <a16:creationId xmlns:a16="http://schemas.microsoft.com/office/drawing/2014/main" id="{2A40D299-7943-0570-5E7C-1AD1B21167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80788" y="3141980"/>
            <a:ext cx="159306" cy="159306"/>
          </a:xfrm>
          <a:prstGeom prst="rect">
            <a:avLst/>
          </a:prstGeom>
        </p:spPr>
      </p:pic>
      <p:sp>
        <p:nvSpPr>
          <p:cNvPr id="43" name="Text 18">
            <a:extLst>
              <a:ext uri="{FF2B5EF4-FFF2-40B4-BE49-F238E27FC236}">
                <a16:creationId xmlns:a16="http://schemas.microsoft.com/office/drawing/2014/main" id="{9E3B74D9-0B6C-3BD6-CEA6-E9EEA9477F10}"/>
              </a:ext>
            </a:extLst>
          </p:cNvPr>
          <p:cNvSpPr/>
          <p:nvPr/>
        </p:nvSpPr>
        <p:spPr>
          <a:xfrm>
            <a:off x="10183535" y="3634978"/>
            <a:ext cx="2574131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Demand &amp; Seasonality Trends</a:t>
            </a: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4" name="Text 19">
            <a:extLst>
              <a:ext uri="{FF2B5EF4-FFF2-40B4-BE49-F238E27FC236}">
                <a16:creationId xmlns:a16="http://schemas.microsoft.com/office/drawing/2014/main" id="{FFFDD067-2B79-F5A9-9706-420126698019}"/>
              </a:ext>
            </a:extLst>
          </p:cNvPr>
          <p:cNvSpPr/>
          <p:nvPr/>
        </p:nvSpPr>
        <p:spPr>
          <a:xfrm>
            <a:off x="9607272" y="3922038"/>
            <a:ext cx="3726656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Track host onboarding cycles and identify peak booking months to optimize Hosts.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5" name="Shape 20">
            <a:extLst>
              <a:ext uri="{FF2B5EF4-FFF2-40B4-BE49-F238E27FC236}">
                <a16:creationId xmlns:a16="http://schemas.microsoft.com/office/drawing/2014/main" id="{B6DD08AD-4B15-E3B6-C9A6-E0956B1367A5}"/>
              </a:ext>
            </a:extLst>
          </p:cNvPr>
          <p:cNvSpPr/>
          <p:nvPr/>
        </p:nvSpPr>
        <p:spPr>
          <a:xfrm>
            <a:off x="1148477" y="4826794"/>
            <a:ext cx="4022646" cy="1324570"/>
          </a:xfrm>
          <a:prstGeom prst="roundRect">
            <a:avLst>
              <a:gd name="adj" fmla="val 6138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46" name="Image 18" descr="preencoded.png">
            <a:extLst>
              <a:ext uri="{FF2B5EF4-FFF2-40B4-BE49-F238E27FC236}">
                <a16:creationId xmlns:a16="http://schemas.microsoft.com/office/drawing/2014/main" id="{682BD6E5-5CE9-6920-A97F-FAF9C3F03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77" y="4699793"/>
            <a:ext cx="4022646" cy="383581"/>
          </a:xfrm>
          <a:prstGeom prst="rect">
            <a:avLst/>
          </a:prstGeom>
        </p:spPr>
      </p:pic>
      <p:pic>
        <p:nvPicPr>
          <p:cNvPr id="47" name="Image 19" descr="preencoded.png">
            <a:extLst>
              <a:ext uri="{FF2B5EF4-FFF2-40B4-BE49-F238E27FC236}">
                <a16:creationId xmlns:a16="http://schemas.microsoft.com/office/drawing/2014/main" id="{DAB52533-55D3-9C34-F0FE-DB237F8E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448" y="4546322"/>
            <a:ext cx="398383" cy="398383"/>
          </a:xfrm>
          <a:prstGeom prst="rect">
            <a:avLst/>
          </a:prstGeom>
        </p:spPr>
      </p:pic>
      <p:pic>
        <p:nvPicPr>
          <p:cNvPr id="48" name="Image 20" descr="preencoded.png">
            <a:extLst>
              <a:ext uri="{FF2B5EF4-FFF2-40B4-BE49-F238E27FC236}">
                <a16:creationId xmlns:a16="http://schemas.microsoft.com/office/drawing/2014/main" id="{96108574-7EB5-446E-8DBB-EA7C46E5B6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80147" y="4747022"/>
            <a:ext cx="159306" cy="159306"/>
          </a:xfrm>
          <a:prstGeom prst="rect">
            <a:avLst/>
          </a:prstGeom>
        </p:spPr>
      </p:pic>
      <p:sp>
        <p:nvSpPr>
          <p:cNvPr id="49" name="Text 21">
            <a:extLst>
              <a:ext uri="{FF2B5EF4-FFF2-40B4-BE49-F238E27FC236}">
                <a16:creationId xmlns:a16="http://schemas.microsoft.com/office/drawing/2014/main" id="{2479B413-EF75-5ECD-275D-0FBB0852DBAE}"/>
              </a:ext>
            </a:extLst>
          </p:cNvPr>
          <p:cNvSpPr/>
          <p:nvPr/>
        </p:nvSpPr>
        <p:spPr>
          <a:xfrm>
            <a:off x="1804749" y="5158740"/>
            <a:ext cx="2710101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Risk Mitigation (Policy Analysis)</a:t>
            </a: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Text 22">
            <a:extLst>
              <a:ext uri="{FF2B5EF4-FFF2-40B4-BE49-F238E27FC236}">
                <a16:creationId xmlns:a16="http://schemas.microsoft.com/office/drawing/2014/main" id="{9CF26B70-3F9B-20E4-5383-2BE558EC5D2A}"/>
              </a:ext>
            </a:extLst>
          </p:cNvPr>
          <p:cNvSpPr/>
          <p:nvPr/>
        </p:nvSpPr>
        <p:spPr>
          <a:xfrm>
            <a:off x="1296472" y="5445800"/>
            <a:ext cx="3726656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Evaluate the impact of Cancellation Policies and Security Deposits on booking volume and host revenue protection.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Shape 23">
            <a:extLst>
              <a:ext uri="{FF2B5EF4-FFF2-40B4-BE49-F238E27FC236}">
                <a16:creationId xmlns:a16="http://schemas.microsoft.com/office/drawing/2014/main" id="{115199BF-3FB1-057A-CE52-954BAD37F968}"/>
              </a:ext>
            </a:extLst>
          </p:cNvPr>
          <p:cNvSpPr/>
          <p:nvPr/>
        </p:nvSpPr>
        <p:spPr>
          <a:xfrm>
            <a:off x="5303877" y="4826794"/>
            <a:ext cx="4022646" cy="1191816"/>
          </a:xfrm>
          <a:prstGeom prst="roundRect">
            <a:avLst>
              <a:gd name="adj" fmla="val 6138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52" name="Image 21" descr="preencoded.png">
            <a:extLst>
              <a:ext uri="{FF2B5EF4-FFF2-40B4-BE49-F238E27FC236}">
                <a16:creationId xmlns:a16="http://schemas.microsoft.com/office/drawing/2014/main" id="{6EA46348-CC3B-DFE0-0935-E313AE2E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77" y="4648993"/>
            <a:ext cx="4022646" cy="383581"/>
          </a:xfrm>
          <a:prstGeom prst="rect">
            <a:avLst/>
          </a:prstGeom>
        </p:spPr>
      </p:pic>
      <p:pic>
        <p:nvPicPr>
          <p:cNvPr id="53" name="Image 22" descr="preencoded.png">
            <a:extLst>
              <a:ext uri="{FF2B5EF4-FFF2-40B4-BE49-F238E27FC236}">
                <a16:creationId xmlns:a16="http://schemas.microsoft.com/office/drawing/2014/main" id="{46266A05-A6D0-514D-04A9-BB3110F16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008" y="4962882"/>
            <a:ext cx="398383" cy="398383"/>
          </a:xfrm>
          <a:prstGeom prst="rect">
            <a:avLst/>
          </a:prstGeom>
        </p:spPr>
      </p:pic>
      <p:pic>
        <p:nvPicPr>
          <p:cNvPr id="54" name="Image 23" descr="preencoded.png">
            <a:extLst>
              <a:ext uri="{FF2B5EF4-FFF2-40B4-BE49-F238E27FC236}">
                <a16:creationId xmlns:a16="http://schemas.microsoft.com/office/drawing/2014/main" id="{5B0F0AA5-48BB-E846-82DD-3E9A2469E6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25387" y="4665742"/>
            <a:ext cx="159306" cy="159306"/>
          </a:xfrm>
          <a:prstGeom prst="rect">
            <a:avLst/>
          </a:prstGeom>
        </p:spPr>
      </p:pic>
      <p:sp>
        <p:nvSpPr>
          <p:cNvPr id="55" name="Text 24">
            <a:extLst>
              <a:ext uri="{FF2B5EF4-FFF2-40B4-BE49-F238E27FC236}">
                <a16:creationId xmlns:a16="http://schemas.microsoft.com/office/drawing/2014/main" id="{E3A76B9B-D738-3861-988D-9900B9A5DA07}"/>
              </a:ext>
            </a:extLst>
          </p:cNvPr>
          <p:cNvSpPr/>
          <p:nvPr/>
        </p:nvSpPr>
        <p:spPr>
          <a:xfrm>
            <a:off x="5642927" y="5158740"/>
            <a:ext cx="3324106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Machine Learning Predictive Modeling</a:t>
            </a: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6" name="Text 25">
            <a:extLst>
              <a:ext uri="{FF2B5EF4-FFF2-40B4-BE49-F238E27FC236}">
                <a16:creationId xmlns:a16="http://schemas.microsoft.com/office/drawing/2014/main" id="{ED9A6576-ABEF-39B5-E37D-1F52B2B332D3}"/>
              </a:ext>
            </a:extLst>
          </p:cNvPr>
          <p:cNvSpPr/>
          <p:nvPr/>
        </p:nvSpPr>
        <p:spPr>
          <a:xfrm>
            <a:off x="5451872" y="5445800"/>
            <a:ext cx="3726656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Deploy advanced algorithms (KNN and Regression) for classifying room types and forecasting listing 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7" name="Shape 26">
            <a:extLst>
              <a:ext uri="{FF2B5EF4-FFF2-40B4-BE49-F238E27FC236}">
                <a16:creationId xmlns:a16="http://schemas.microsoft.com/office/drawing/2014/main" id="{0F605B1C-F353-1B66-6EBF-CE900FEB1980}"/>
              </a:ext>
            </a:extLst>
          </p:cNvPr>
          <p:cNvSpPr/>
          <p:nvPr/>
        </p:nvSpPr>
        <p:spPr>
          <a:xfrm>
            <a:off x="9459278" y="4826794"/>
            <a:ext cx="4022646" cy="1191816"/>
          </a:xfrm>
          <a:prstGeom prst="roundRect">
            <a:avLst>
              <a:gd name="adj" fmla="val 6138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58" name="Image 24" descr="preencoded.png">
            <a:extLst>
              <a:ext uri="{FF2B5EF4-FFF2-40B4-BE49-F238E27FC236}">
                <a16:creationId xmlns:a16="http://schemas.microsoft.com/office/drawing/2014/main" id="{668B162E-E0E6-BE2F-8437-1B3CC04A4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278" y="4699793"/>
            <a:ext cx="4022646" cy="383581"/>
          </a:xfrm>
          <a:prstGeom prst="rect">
            <a:avLst/>
          </a:prstGeom>
        </p:spPr>
      </p:pic>
      <p:pic>
        <p:nvPicPr>
          <p:cNvPr id="59" name="Image 25" descr="preencoded.png">
            <a:extLst>
              <a:ext uri="{FF2B5EF4-FFF2-40B4-BE49-F238E27FC236}">
                <a16:creationId xmlns:a16="http://schemas.microsoft.com/office/drawing/2014/main" id="{95967DC6-D73E-4E6C-E6E6-936EC269E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249" y="4546322"/>
            <a:ext cx="398383" cy="398383"/>
          </a:xfrm>
          <a:prstGeom prst="rect">
            <a:avLst/>
          </a:prstGeom>
        </p:spPr>
      </p:pic>
      <p:pic>
        <p:nvPicPr>
          <p:cNvPr id="60" name="Image 26" descr="preencoded.png">
            <a:extLst>
              <a:ext uri="{FF2B5EF4-FFF2-40B4-BE49-F238E27FC236}">
                <a16:creationId xmlns:a16="http://schemas.microsoft.com/office/drawing/2014/main" id="{58B6CF0F-2CDC-CAEB-9324-10687D586E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90948" y="4747022"/>
            <a:ext cx="159306" cy="159306"/>
          </a:xfrm>
          <a:prstGeom prst="rect">
            <a:avLst/>
          </a:prstGeom>
        </p:spPr>
      </p:pic>
      <p:sp>
        <p:nvSpPr>
          <p:cNvPr id="61" name="Text 27">
            <a:extLst>
              <a:ext uri="{FF2B5EF4-FFF2-40B4-BE49-F238E27FC236}">
                <a16:creationId xmlns:a16="http://schemas.microsoft.com/office/drawing/2014/main" id="{C21F61AA-B218-1C32-75C3-FA5C9559363D}"/>
              </a:ext>
            </a:extLst>
          </p:cNvPr>
          <p:cNvSpPr/>
          <p:nvPr/>
        </p:nvSpPr>
        <p:spPr>
          <a:xfrm>
            <a:off x="10271403" y="5138420"/>
            <a:ext cx="2398276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7030A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Strategic Recommendations</a:t>
            </a:r>
            <a:endParaRPr lang="en-US" dirty="0">
              <a:solidFill>
                <a:srgbClr val="7030A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" name="Text 28">
            <a:extLst>
              <a:ext uri="{FF2B5EF4-FFF2-40B4-BE49-F238E27FC236}">
                <a16:creationId xmlns:a16="http://schemas.microsoft.com/office/drawing/2014/main" id="{E027450F-FBEA-F5BB-D0C2-FD330B5685C9}"/>
              </a:ext>
            </a:extLst>
          </p:cNvPr>
          <p:cNvSpPr/>
          <p:nvPr/>
        </p:nvSpPr>
        <p:spPr>
          <a:xfrm>
            <a:off x="9607272" y="5405160"/>
            <a:ext cx="3726656" cy="42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Provide actionable, real-time insights for hosts to improve competitiveness in their specific local markets.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3" name="Shape 29">
            <a:extLst>
              <a:ext uri="{FF2B5EF4-FFF2-40B4-BE49-F238E27FC236}">
                <a16:creationId xmlns:a16="http://schemas.microsoft.com/office/drawing/2014/main" id="{DDEB21EB-9E6B-4203-C628-9E630DBE14A6}"/>
              </a:ext>
            </a:extLst>
          </p:cNvPr>
          <p:cNvSpPr/>
          <p:nvPr/>
        </p:nvSpPr>
        <p:spPr>
          <a:xfrm>
            <a:off x="1148477" y="6350556"/>
            <a:ext cx="12333446" cy="979408"/>
          </a:xfrm>
          <a:prstGeom prst="roundRect">
            <a:avLst>
              <a:gd name="adj" fmla="val 7469"/>
            </a:avLst>
          </a:prstGeom>
          <a:solidFill>
            <a:srgbClr val="FBFAFF"/>
          </a:solidFill>
          <a:ln/>
          <a:effectLst>
            <a:outerShdw dist="1143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64" name="Image 27" descr="preencoded.png">
            <a:extLst>
              <a:ext uri="{FF2B5EF4-FFF2-40B4-BE49-F238E27FC236}">
                <a16:creationId xmlns:a16="http://schemas.microsoft.com/office/drawing/2014/main" id="{3B2719FB-D36D-02E5-A5FC-4D15CF7900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8477" y="6223555"/>
            <a:ext cx="12333446" cy="383581"/>
          </a:xfrm>
          <a:prstGeom prst="rect">
            <a:avLst/>
          </a:prstGeom>
        </p:spPr>
      </p:pic>
      <p:pic>
        <p:nvPicPr>
          <p:cNvPr id="65" name="Image 28" descr="preencoded.png">
            <a:extLst>
              <a:ext uri="{FF2B5EF4-FFF2-40B4-BE49-F238E27FC236}">
                <a16:creationId xmlns:a16="http://schemas.microsoft.com/office/drawing/2014/main" id="{AC3F6311-9887-BC7B-50E1-DBF6A89C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008" y="6151364"/>
            <a:ext cx="398383" cy="398383"/>
          </a:xfrm>
          <a:prstGeom prst="rect">
            <a:avLst/>
          </a:prstGeom>
        </p:spPr>
      </p:pic>
      <p:pic>
        <p:nvPicPr>
          <p:cNvPr id="66" name="Image 29" descr="preencoded.png">
            <a:extLst>
              <a:ext uri="{FF2B5EF4-FFF2-40B4-BE49-F238E27FC236}">
                <a16:creationId xmlns:a16="http://schemas.microsoft.com/office/drawing/2014/main" id="{CDFFEC65-2446-C457-EBC1-15E5C1953D9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35547" y="6270784"/>
            <a:ext cx="159306" cy="159306"/>
          </a:xfrm>
          <a:prstGeom prst="rect">
            <a:avLst/>
          </a:prstGeom>
        </p:spPr>
      </p:pic>
      <p:sp>
        <p:nvSpPr>
          <p:cNvPr id="67" name="Text 30">
            <a:extLst>
              <a:ext uri="{FF2B5EF4-FFF2-40B4-BE49-F238E27FC236}">
                <a16:creationId xmlns:a16="http://schemas.microsoft.com/office/drawing/2014/main" id="{4ADA8789-5BEC-FECF-B34B-9ECB613E1E44}"/>
              </a:ext>
            </a:extLst>
          </p:cNvPr>
          <p:cNvSpPr/>
          <p:nvPr/>
        </p:nvSpPr>
        <p:spPr>
          <a:xfrm>
            <a:off x="5938242" y="6682502"/>
            <a:ext cx="2753916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Final Conclusion (Best of Best)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8" name="Text 31">
            <a:extLst>
              <a:ext uri="{FF2B5EF4-FFF2-40B4-BE49-F238E27FC236}">
                <a16:creationId xmlns:a16="http://schemas.microsoft.com/office/drawing/2014/main" id="{FC887145-7D69-9098-9A2E-FB23C291E23C}"/>
              </a:ext>
            </a:extLst>
          </p:cNvPr>
          <p:cNvSpPr/>
          <p:nvPr/>
        </p:nvSpPr>
        <p:spPr>
          <a:xfrm>
            <a:off x="1296472" y="6969562"/>
            <a:ext cx="12037457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Determine which market holds the upper hand in terms of scale versus service quality through a final comparative conclusion.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599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F1E85-C298-FCD1-F335-E16BA83A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6" y="282377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BFAFF"/>
          </a:solidFill>
          <a:ln/>
          <a:effectLst>
            <a:outerShdw dist="10668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06" y="1400175"/>
            <a:ext cx="11898074" cy="6416558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6D4F2624-203D-B164-54D0-03A279173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E81274-651A-A60A-D371-6DBE56A0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6615"/>
            </a:avLst>
          </a:prstGeom>
          <a:solidFill>
            <a:srgbClr val="FBFAFF"/>
          </a:solidFill>
          <a:ln/>
          <a:effectLst>
            <a:outerShdw dist="10668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267" y="1400175"/>
            <a:ext cx="11590853" cy="6201682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  <a:extLst>
              <a:ext uri="{FF2B5EF4-FFF2-40B4-BE49-F238E27FC236}">
                <a16:creationId xmlns:a16="http://schemas.microsoft.com/office/drawing/2014/main" id="{FAE8EDB6-6815-6326-92F8-7BEAF59BF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2AA735-8656-7342-CD51-F4B7077E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7028"/>
            </a:avLst>
          </a:prstGeom>
          <a:solidFill>
            <a:srgbClr val="FBFAFF"/>
          </a:solidFill>
          <a:ln/>
          <a:effectLst>
            <a:outerShdw dist="11303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90" y="1267222"/>
            <a:ext cx="11644272" cy="6276678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991C6BAF-2B14-8FF8-11FE-ACC13E304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C279B6-0FC9-BDBA-544D-FB8A42EB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7028"/>
            </a:avLst>
          </a:prstGeom>
          <a:solidFill>
            <a:srgbClr val="FBFAFF"/>
          </a:solidFill>
          <a:ln/>
          <a:effectLst>
            <a:outerShdw dist="11303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534" y="1400175"/>
            <a:ext cx="11746706" cy="6305391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B9F858F0-1A58-25E6-2A40-670C2A6C3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528289-2EFF-CC92-EE51-3E4CC76F1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0" y="7453992"/>
            <a:ext cx="1704092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7028"/>
            </a:avLst>
          </a:prstGeom>
          <a:solidFill>
            <a:srgbClr val="FBFAFF"/>
          </a:solidFill>
          <a:ln/>
          <a:effectLst>
            <a:outerShdw dist="11303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893" y="1400175"/>
            <a:ext cx="11702613" cy="6356725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8403CEB8-B167-1E20-A063-EA64A3FA3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0" y="685700"/>
            <a:ext cx="1105054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6ADBA921-F12B-DDBF-4CD9-60281A99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56" y="7464152"/>
            <a:ext cx="1533336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834551"/>
          </a:xfrm>
          <a:prstGeom prst="roundRect">
            <a:avLst>
              <a:gd name="adj" fmla="val 3573"/>
            </a:avLst>
          </a:prstGeom>
          <a:solidFill>
            <a:srgbClr val="FBFAFF"/>
          </a:solidFill>
          <a:ln/>
          <a:effectLst>
            <a:outerShdw dist="57150" dir="2700000" algn="bl" rotWithShape="0">
              <a:srgbClr val="E7E0FF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935950" y="968194"/>
            <a:ext cx="5469612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Listing &amp; Host Performance Analysis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2037695" y="1320403"/>
            <a:ext cx="1671876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35950" y="1859756"/>
            <a:ext cx="2008108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Market Characteristics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935950" y="2209681"/>
            <a:ext cx="6497717" cy="1723787"/>
          </a:xfrm>
          <a:prstGeom prst="roundRect">
            <a:avLst>
              <a:gd name="adj" fmla="val 10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943570" y="2217301"/>
            <a:ext cx="6482477" cy="3417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943808" y="2217301"/>
            <a:ext cx="2592943" cy="341709"/>
          </a:xfrm>
          <a:prstGeom prst="roundRect">
            <a:avLst>
              <a:gd name="adj" fmla="val 0"/>
            </a:avLst>
          </a:prstGeom>
          <a:solidFill>
            <a:srgbClr val="7D1AC2"/>
          </a:solidFill>
          <a:ln/>
        </p:spPr>
      </p:sp>
      <p:sp>
        <p:nvSpPr>
          <p:cNvPr id="11" name="Text 7"/>
          <p:cNvSpPr/>
          <p:nvPr/>
        </p:nvSpPr>
        <p:spPr>
          <a:xfrm>
            <a:off x="1060371" y="2294811"/>
            <a:ext cx="2356009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Metric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3536752" y="2217301"/>
            <a:ext cx="1944648" cy="3417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13" name="Text 9"/>
          <p:cNvSpPr/>
          <p:nvPr/>
        </p:nvSpPr>
        <p:spPr>
          <a:xfrm>
            <a:off x="3657124" y="2294811"/>
            <a:ext cx="170390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5481399" y="2217301"/>
            <a:ext cx="1944648" cy="3417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15" name="Text 11"/>
          <p:cNvSpPr/>
          <p:nvPr/>
        </p:nvSpPr>
        <p:spPr>
          <a:xfrm>
            <a:off x="5601772" y="2294811"/>
            <a:ext cx="170771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43570" y="2559010"/>
            <a:ext cx="6482477" cy="3417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43808" y="2559010"/>
            <a:ext cx="2592943" cy="34170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18" name="Text 14"/>
          <p:cNvSpPr/>
          <p:nvPr/>
        </p:nvSpPr>
        <p:spPr>
          <a:xfrm>
            <a:off x="1060371" y="2636520"/>
            <a:ext cx="2356009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Total Listings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3536752" y="2559010"/>
            <a:ext cx="1944648" cy="3417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20" name="Text 16"/>
          <p:cNvSpPr/>
          <p:nvPr/>
        </p:nvSpPr>
        <p:spPr>
          <a:xfrm>
            <a:off x="3657124" y="2636520"/>
            <a:ext cx="170390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56,462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5481399" y="2559010"/>
            <a:ext cx="1944648" cy="3417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22" name="Text 18"/>
          <p:cNvSpPr/>
          <p:nvPr/>
        </p:nvSpPr>
        <p:spPr>
          <a:xfrm>
            <a:off x="5601772" y="2636520"/>
            <a:ext cx="170771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3,818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Shape 19"/>
          <p:cNvSpPr/>
          <p:nvPr/>
        </p:nvSpPr>
        <p:spPr>
          <a:xfrm>
            <a:off x="943570" y="2900720"/>
            <a:ext cx="6482477" cy="3417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Shape 20"/>
          <p:cNvSpPr/>
          <p:nvPr/>
        </p:nvSpPr>
        <p:spPr>
          <a:xfrm>
            <a:off x="943808" y="2900720"/>
            <a:ext cx="2592943" cy="34170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25" name="Text 21"/>
          <p:cNvSpPr/>
          <p:nvPr/>
        </p:nvSpPr>
        <p:spPr>
          <a:xfrm>
            <a:off x="1060371" y="2978229"/>
            <a:ext cx="2356009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Total Hosts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Shape 22"/>
          <p:cNvSpPr/>
          <p:nvPr/>
        </p:nvSpPr>
        <p:spPr>
          <a:xfrm>
            <a:off x="3536752" y="2900720"/>
            <a:ext cx="1944648" cy="3417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27" name="Text 23"/>
          <p:cNvSpPr/>
          <p:nvPr/>
        </p:nvSpPr>
        <p:spPr>
          <a:xfrm>
            <a:off x="3657124" y="2978229"/>
            <a:ext cx="170390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9,658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Shape 24"/>
          <p:cNvSpPr/>
          <p:nvPr/>
        </p:nvSpPr>
        <p:spPr>
          <a:xfrm>
            <a:off x="5481399" y="2900720"/>
            <a:ext cx="1944648" cy="3417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29" name="Text 25"/>
          <p:cNvSpPr/>
          <p:nvPr/>
        </p:nvSpPr>
        <p:spPr>
          <a:xfrm>
            <a:off x="5601772" y="2978229"/>
            <a:ext cx="170771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1,466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Shape 26"/>
          <p:cNvSpPr/>
          <p:nvPr/>
        </p:nvSpPr>
        <p:spPr>
          <a:xfrm>
            <a:off x="943570" y="3242429"/>
            <a:ext cx="6482477" cy="3417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Shape 27"/>
          <p:cNvSpPr/>
          <p:nvPr/>
        </p:nvSpPr>
        <p:spPr>
          <a:xfrm>
            <a:off x="943808" y="3242429"/>
            <a:ext cx="2592943" cy="34170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32" name="Text 28"/>
          <p:cNvSpPr/>
          <p:nvPr/>
        </p:nvSpPr>
        <p:spPr>
          <a:xfrm>
            <a:off x="1060371" y="3319939"/>
            <a:ext cx="2356009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Top Host Volume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Shape 29"/>
          <p:cNvSpPr/>
          <p:nvPr/>
        </p:nvSpPr>
        <p:spPr>
          <a:xfrm>
            <a:off x="3536752" y="3242429"/>
            <a:ext cx="1944648" cy="3417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34" name="Text 30"/>
          <p:cNvSpPr/>
          <p:nvPr/>
        </p:nvSpPr>
        <p:spPr>
          <a:xfrm>
            <a:off x="3657124" y="3319939"/>
            <a:ext cx="170390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803 (Olivier)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Shape 31"/>
          <p:cNvSpPr/>
          <p:nvPr/>
        </p:nvSpPr>
        <p:spPr>
          <a:xfrm>
            <a:off x="5481399" y="3242429"/>
            <a:ext cx="1944648" cy="3417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36" name="Text 32"/>
          <p:cNvSpPr/>
          <p:nvPr/>
        </p:nvSpPr>
        <p:spPr>
          <a:xfrm>
            <a:off x="5601772" y="3319939"/>
            <a:ext cx="170771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277 (Daniela)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Shape 33"/>
          <p:cNvSpPr/>
          <p:nvPr/>
        </p:nvSpPr>
        <p:spPr>
          <a:xfrm>
            <a:off x="943570" y="3584138"/>
            <a:ext cx="6482477" cy="3417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Shape 34"/>
          <p:cNvSpPr/>
          <p:nvPr/>
        </p:nvSpPr>
        <p:spPr>
          <a:xfrm>
            <a:off x="943808" y="3584138"/>
            <a:ext cx="2592943" cy="34170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39" name="Text 35"/>
          <p:cNvSpPr/>
          <p:nvPr/>
        </p:nvSpPr>
        <p:spPr>
          <a:xfrm>
            <a:off x="1060371" y="3661648"/>
            <a:ext cx="2356009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Multi-Listing Ratio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Shape 36"/>
          <p:cNvSpPr/>
          <p:nvPr/>
        </p:nvSpPr>
        <p:spPr>
          <a:xfrm>
            <a:off x="3536752" y="3584138"/>
            <a:ext cx="1944648" cy="3417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41" name="Text 37"/>
          <p:cNvSpPr/>
          <p:nvPr/>
        </p:nvSpPr>
        <p:spPr>
          <a:xfrm>
            <a:off x="3657124" y="3661648"/>
            <a:ext cx="170390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22%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Shape 38"/>
          <p:cNvSpPr/>
          <p:nvPr/>
        </p:nvSpPr>
        <p:spPr>
          <a:xfrm>
            <a:off x="5481399" y="3584138"/>
            <a:ext cx="1944648" cy="3417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43" name="Text 39"/>
          <p:cNvSpPr/>
          <p:nvPr/>
        </p:nvSpPr>
        <p:spPr>
          <a:xfrm>
            <a:off x="5601772" y="3661648"/>
            <a:ext cx="170771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15%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4" name="Text 40"/>
          <p:cNvSpPr/>
          <p:nvPr/>
        </p:nvSpPr>
        <p:spPr>
          <a:xfrm>
            <a:off x="7725847" y="1875354"/>
            <a:ext cx="1749623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Key Insights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5" name="Shape 41"/>
          <p:cNvSpPr/>
          <p:nvPr/>
        </p:nvSpPr>
        <p:spPr>
          <a:xfrm>
            <a:off x="7725847" y="2294573"/>
            <a:ext cx="5976104" cy="718661"/>
          </a:xfrm>
          <a:prstGeom prst="roundRect">
            <a:avLst>
              <a:gd name="adj" fmla="val 24347"/>
            </a:avLst>
          </a:prstGeom>
          <a:solidFill>
            <a:srgbClr val="D8AFF8"/>
          </a:solidFill>
          <a:ln/>
          <a:effectLst>
            <a:outerShdw dist="10160" dir="2700000" algn="bl" rotWithShape="0">
              <a:srgbClr val="BE95DE">
                <a:alpha val="100000"/>
              </a:srgbClr>
            </a:outerShdw>
          </a:effectLst>
        </p:spPr>
      </p:sp>
      <p:sp>
        <p:nvSpPr>
          <p:cNvPr id="46" name="Text 42"/>
          <p:cNvSpPr/>
          <p:nvPr/>
        </p:nvSpPr>
        <p:spPr>
          <a:xfrm>
            <a:off x="7842409" y="2411135"/>
            <a:ext cx="1458039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France: Red Ocean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7" name="Text 43"/>
          <p:cNvSpPr/>
          <p:nvPr/>
        </p:nvSpPr>
        <p:spPr>
          <a:xfrm>
            <a:off x="7842409" y="2709982"/>
            <a:ext cx="574298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Dominated by large-scale professional agencies with significant portfolios.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Shape 44"/>
          <p:cNvSpPr/>
          <p:nvPr/>
        </p:nvSpPr>
        <p:spPr>
          <a:xfrm>
            <a:off x="7725847" y="3129796"/>
            <a:ext cx="5976104" cy="718661"/>
          </a:xfrm>
          <a:prstGeom prst="roundRect">
            <a:avLst>
              <a:gd name="adj" fmla="val 24347"/>
            </a:avLst>
          </a:prstGeom>
          <a:solidFill>
            <a:srgbClr val="E7E0FF"/>
          </a:solidFill>
          <a:ln/>
          <a:effectLst>
            <a:outerShdw dist="10160" dir="2700000" algn="bl" rotWithShape="0">
              <a:srgbClr val="CDC6E5">
                <a:alpha val="100000"/>
              </a:srgbClr>
            </a:outerShdw>
          </a:effectLst>
        </p:spPr>
        <p:txBody>
          <a:bodyPr/>
          <a:lstStyle/>
          <a:p>
            <a:endParaRPr lang="en-IN" sz="1200" dirty="0"/>
          </a:p>
        </p:txBody>
      </p:sp>
      <p:sp>
        <p:nvSpPr>
          <p:cNvPr id="49" name="Text 45"/>
          <p:cNvSpPr/>
          <p:nvPr/>
        </p:nvSpPr>
        <p:spPr>
          <a:xfrm>
            <a:off x="7842409" y="3246358"/>
            <a:ext cx="1969889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Seattle: Community Focus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Text 46"/>
          <p:cNvSpPr/>
          <p:nvPr/>
        </p:nvSpPr>
        <p:spPr>
          <a:xfrm>
            <a:off x="7842409" y="3545205"/>
            <a:ext cx="574298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More accessible market with individual hosts prioritizing  quality over volume.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Text 47"/>
          <p:cNvSpPr/>
          <p:nvPr/>
        </p:nvSpPr>
        <p:spPr>
          <a:xfrm>
            <a:off x="935950" y="4300776"/>
            <a:ext cx="623697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Top Host By Listing Count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50" y="4618673"/>
            <a:ext cx="5767606" cy="2861429"/>
          </a:xfrm>
          <a:prstGeom prst="rect">
            <a:avLst/>
          </a:prstGeom>
        </p:spPr>
      </p:pic>
      <p:sp>
        <p:nvSpPr>
          <p:cNvPr id="53" name="Text 48"/>
          <p:cNvSpPr/>
          <p:nvPr/>
        </p:nvSpPr>
        <p:spPr>
          <a:xfrm>
            <a:off x="7465100" y="4300776"/>
            <a:ext cx="623697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Top Host by Avg Price ( Premium Host )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100" y="4618672"/>
            <a:ext cx="5822804" cy="2978749"/>
          </a:xfrm>
          <a:prstGeom prst="rect">
            <a:avLst/>
          </a:prstGeom>
        </p:spPr>
      </p:pic>
      <p:sp>
        <p:nvSpPr>
          <p:cNvPr id="55" name="Text 49"/>
          <p:cNvSpPr/>
          <p:nvPr/>
        </p:nvSpPr>
        <p:spPr>
          <a:xfrm>
            <a:off x="7465100" y="7293412"/>
            <a:ext cx="6236970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6" name="Image 0" descr="preencoded.png">
            <a:hlinkClick r:id="rId6" action="ppaction://hlinksldjump"/>
            <a:extLst>
              <a:ext uri="{FF2B5EF4-FFF2-40B4-BE49-F238E27FC236}">
                <a16:creationId xmlns:a16="http://schemas.microsoft.com/office/drawing/2014/main" id="{C989F318-7AEC-3F23-5481-DF725E52F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8411" y="889992"/>
            <a:ext cx="832288" cy="435885"/>
          </a:xfrm>
          <a:prstGeom prst="rect">
            <a:avLst/>
          </a:prstGeom>
        </p:spPr>
      </p:pic>
      <p:pic>
        <p:nvPicPr>
          <p:cNvPr id="57" name="Image 1" descr="preencoded.png">
            <a:hlinkClick r:id="rId8" action="ppaction://hlinksldjump"/>
            <a:extLst>
              <a:ext uri="{FF2B5EF4-FFF2-40B4-BE49-F238E27FC236}">
                <a16:creationId xmlns:a16="http://schemas.microsoft.com/office/drawing/2014/main" id="{1095EE3B-1150-BA6D-1474-AD4426ED6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5250" y="879832"/>
            <a:ext cx="848082" cy="4358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D70536-E1B8-7F3E-6EE5-575B81DB2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56" y="7453992"/>
            <a:ext cx="1533336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8121968"/>
          </a:xfrm>
          <a:prstGeom prst="roundRect">
            <a:avLst>
              <a:gd name="adj" fmla="val 4697"/>
            </a:avLst>
          </a:prstGeom>
          <a:solidFill>
            <a:srgbClr val="FBFAFF"/>
          </a:solidFill>
          <a:ln/>
          <a:effectLst>
            <a:outerShdw dist="78740" dir="2700000" algn="bl" rotWithShape="0">
              <a:srgbClr val="E7E0FF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118116" y="1044773"/>
            <a:ext cx="6697147" cy="496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Geospatial and Location Analysis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Image 0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4221" y="1095018"/>
            <a:ext cx="834509" cy="437078"/>
          </a:xfrm>
          <a:prstGeom prst="rect">
            <a:avLst/>
          </a:prstGeom>
        </p:spPr>
      </p:pic>
      <p:pic>
        <p:nvPicPr>
          <p:cNvPr id="5" name="Image 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8145" y="1095018"/>
            <a:ext cx="850344" cy="43707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118116" y="1909643"/>
            <a:ext cx="4025384" cy="1901428"/>
          </a:xfrm>
          <a:prstGeom prst="roundRect">
            <a:avLst>
              <a:gd name="adj" fmla="val 12539"/>
            </a:avLst>
          </a:prstGeom>
          <a:solidFill>
            <a:srgbClr val="EAE8F3"/>
          </a:solidFill>
          <a:ln/>
          <a:effectLst>
            <a:outerShdw dist="1397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064" y="2068592"/>
            <a:ext cx="476845" cy="47684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8152" y="2199680"/>
            <a:ext cx="214551" cy="2145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77064" y="2704386"/>
            <a:ext cx="19867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Premium Zones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277064" y="3048119"/>
            <a:ext cx="370748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France:</a:t>
            </a:r>
            <a:r>
              <a:rPr lang="en-US" sz="12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Moillesulaz (€304)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277064" y="3397806"/>
            <a:ext cx="370748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Seattle:</a:t>
            </a:r>
            <a:r>
              <a:rPr lang="en-US" sz="12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Seattle ($128)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5302448" y="1909643"/>
            <a:ext cx="4025384" cy="1901428"/>
          </a:xfrm>
          <a:prstGeom prst="roundRect">
            <a:avLst>
              <a:gd name="adj" fmla="val 12539"/>
            </a:avLst>
          </a:prstGeom>
          <a:solidFill>
            <a:srgbClr val="EAE8F3"/>
          </a:solidFill>
          <a:ln/>
          <a:effectLst>
            <a:outerShdw dist="1397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397" y="2068592"/>
            <a:ext cx="476845" cy="47684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92485" y="2199680"/>
            <a:ext cx="214551" cy="21455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461397" y="2704386"/>
            <a:ext cx="19867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Value Zones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5461397" y="3048119"/>
            <a:ext cx="370748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France:</a:t>
            </a:r>
            <a:r>
              <a:rPr lang="en-US" sz="12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Saint-Denis (€142)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5461397" y="3397806"/>
            <a:ext cx="370748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Seattle:</a:t>
            </a:r>
            <a:r>
              <a:rPr lang="en-US" sz="12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Ballard ($116)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Shape 10"/>
          <p:cNvSpPr/>
          <p:nvPr/>
        </p:nvSpPr>
        <p:spPr>
          <a:xfrm>
            <a:off x="9486781" y="1909643"/>
            <a:ext cx="4025384" cy="1901428"/>
          </a:xfrm>
          <a:prstGeom prst="roundRect">
            <a:avLst>
              <a:gd name="adj" fmla="val 12539"/>
            </a:avLst>
          </a:prstGeom>
          <a:solidFill>
            <a:srgbClr val="EAE8F3"/>
          </a:solidFill>
          <a:ln/>
          <a:effectLst>
            <a:outerShdw dist="1397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5729" y="2068592"/>
            <a:ext cx="476845" cy="47684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76817" y="2199680"/>
            <a:ext cx="214551" cy="214551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9645729" y="2704386"/>
            <a:ext cx="19867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Guest Volume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 12"/>
          <p:cNvSpPr/>
          <p:nvPr/>
        </p:nvSpPr>
        <p:spPr>
          <a:xfrm>
            <a:off x="9645729" y="3048119"/>
            <a:ext cx="370748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France:</a:t>
            </a:r>
            <a:r>
              <a:rPr lang="en-US" sz="12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78,202 total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 13"/>
          <p:cNvSpPr/>
          <p:nvPr/>
        </p:nvSpPr>
        <p:spPr>
          <a:xfrm>
            <a:off x="9645729" y="3397806"/>
            <a:ext cx="370748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Seattle:</a:t>
            </a:r>
            <a:r>
              <a:rPr lang="en-US" sz="125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6,386 total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8116" y="3989784"/>
            <a:ext cx="12394168" cy="37035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5FD03133-FF91-830A-77A1-021C5436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56" y="7453992"/>
            <a:ext cx="1533336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930158"/>
          </a:xfrm>
          <a:prstGeom prst="roundRect">
            <a:avLst>
              <a:gd name="adj" fmla="val 4340"/>
            </a:avLst>
          </a:prstGeom>
          <a:solidFill>
            <a:srgbClr val="FBFAFF"/>
          </a:solidFill>
          <a:ln/>
          <a:effectLst>
            <a:outerShdw dist="71120" dir="2700000" algn="bl" rotWithShape="0">
              <a:srgbClr val="E7E0FF">
                <a:alpha val="100000"/>
              </a:srgbClr>
            </a:outerShdw>
          </a:effectLst>
        </p:spPr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731B1BB-788F-00C0-ABC6-C5F606BD21DD}"/>
              </a:ext>
            </a:extLst>
          </p:cNvPr>
          <p:cNvGrpSpPr/>
          <p:nvPr/>
        </p:nvGrpSpPr>
        <p:grpSpPr>
          <a:xfrm>
            <a:off x="6923127" y="5247869"/>
            <a:ext cx="3525441" cy="2204085"/>
            <a:chOff x="6923127" y="5214002"/>
            <a:chExt cx="3525441" cy="2204085"/>
          </a:xfrm>
        </p:grpSpPr>
        <p:sp>
          <p:nvSpPr>
            <p:cNvPr id="46" name="Shape 38"/>
            <p:cNvSpPr/>
            <p:nvPr/>
          </p:nvSpPr>
          <p:spPr>
            <a:xfrm>
              <a:off x="6923127" y="5214002"/>
              <a:ext cx="3525441" cy="2204085"/>
            </a:xfrm>
            <a:prstGeom prst="roundRect">
              <a:avLst>
                <a:gd name="adj" fmla="val 15616"/>
              </a:avLst>
            </a:prstGeom>
            <a:solidFill>
              <a:srgbClr val="F7F5FF"/>
            </a:solidFill>
            <a:ln/>
          </p:spPr>
        </p:sp>
        <p:pic>
          <p:nvPicPr>
            <p:cNvPr id="48" name="Image 6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6478" y="5769191"/>
              <a:ext cx="1452324" cy="1452324"/>
            </a:xfrm>
            <a:prstGeom prst="rect">
              <a:avLst/>
            </a:prstGeom>
          </p:spPr>
        </p:pic>
        <p:sp>
          <p:nvSpPr>
            <p:cNvPr id="49" name="Shape 40"/>
            <p:cNvSpPr/>
            <p:nvPr/>
          </p:nvSpPr>
          <p:spPr>
            <a:xfrm>
              <a:off x="8549283" y="6127688"/>
              <a:ext cx="143351" cy="143351"/>
            </a:xfrm>
            <a:prstGeom prst="roundRect">
              <a:avLst>
                <a:gd name="adj" fmla="val 12757"/>
              </a:avLst>
            </a:prstGeom>
            <a:solidFill>
              <a:srgbClr val="2622B2"/>
            </a:solidFill>
            <a:ln/>
          </p:spPr>
        </p:sp>
        <p:sp>
          <p:nvSpPr>
            <p:cNvPr id="50" name="Text 41"/>
            <p:cNvSpPr/>
            <p:nvPr/>
          </p:nvSpPr>
          <p:spPr>
            <a:xfrm>
              <a:off x="8753594" y="6127688"/>
              <a:ext cx="1155621" cy="1434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100"/>
                </a:lnSpc>
                <a:buNone/>
              </a:pPr>
              <a:r>
                <a:rPr lang="en-US" sz="1200" dirty="0">
                  <a:solidFill>
                    <a:srgbClr val="49495A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Entire Home/ Apt </a:t>
              </a:r>
              <a:endPara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1" name="Shape 42"/>
            <p:cNvSpPr/>
            <p:nvPr/>
          </p:nvSpPr>
          <p:spPr>
            <a:xfrm>
              <a:off x="8549283" y="6423558"/>
              <a:ext cx="143351" cy="143351"/>
            </a:xfrm>
            <a:prstGeom prst="roundRect">
              <a:avLst>
                <a:gd name="adj" fmla="val 12757"/>
              </a:avLst>
            </a:prstGeom>
            <a:solidFill>
              <a:srgbClr val="5B22B2"/>
            </a:solidFill>
            <a:ln/>
          </p:spPr>
        </p:sp>
        <p:sp>
          <p:nvSpPr>
            <p:cNvPr id="52" name="Text 43"/>
            <p:cNvSpPr/>
            <p:nvPr/>
          </p:nvSpPr>
          <p:spPr>
            <a:xfrm>
              <a:off x="8753594" y="6423558"/>
              <a:ext cx="963097" cy="1434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100"/>
                </a:lnSpc>
                <a:buNone/>
              </a:pPr>
              <a:r>
                <a:rPr lang="en-US" sz="1200" dirty="0">
                  <a:solidFill>
                    <a:srgbClr val="49495A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Private Rooms</a:t>
              </a:r>
              <a:endPara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4" name="Text 45"/>
            <p:cNvSpPr/>
            <p:nvPr/>
          </p:nvSpPr>
          <p:spPr>
            <a:xfrm>
              <a:off x="8753594" y="6719429"/>
              <a:ext cx="972264" cy="1434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100"/>
                </a:lnSpc>
                <a:buNone/>
              </a:pPr>
              <a:r>
                <a:rPr lang="en-US" sz="1200" dirty="0">
                  <a:solidFill>
                    <a:srgbClr val="49495A"/>
                  </a:solidFill>
                  <a:latin typeface="Segoe UI Semibold" panose="020B0702040204020203" pitchFamily="34" charset="0"/>
                  <a:ea typeface="Open Sans" pitchFamily="34" charset="-122"/>
                  <a:cs typeface="Segoe UI Semibold" panose="020B0702040204020203" pitchFamily="34" charset="0"/>
                </a:rPr>
                <a:t>Shared Rooms</a:t>
              </a:r>
              <a:endPara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" name="Text 1"/>
          <p:cNvSpPr/>
          <p:nvPr/>
        </p:nvSpPr>
        <p:spPr>
          <a:xfrm>
            <a:off x="1051203" y="993934"/>
            <a:ext cx="4983480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Properties and Amenities Analysis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Image 0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8411" y="889992"/>
            <a:ext cx="752951" cy="394335"/>
          </a:xfrm>
          <a:prstGeom prst="rect">
            <a:avLst/>
          </a:prstGeom>
        </p:spPr>
      </p:pic>
      <p:pic>
        <p:nvPicPr>
          <p:cNvPr id="5" name="Image 1" descr="preencoded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3038" y="889992"/>
            <a:ext cx="767239" cy="39433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051203" y="1728907"/>
            <a:ext cx="12527994" cy="1682115"/>
          </a:xfrm>
          <a:prstGeom prst="roundRect">
            <a:avLst>
              <a:gd name="adj" fmla="val 127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1058823" y="1736527"/>
            <a:ext cx="12512754" cy="4167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1058942" y="1736527"/>
            <a:ext cx="4379357" cy="416719"/>
          </a:xfrm>
          <a:prstGeom prst="roundRect">
            <a:avLst>
              <a:gd name="adj" fmla="val 0"/>
            </a:avLst>
          </a:prstGeom>
          <a:solidFill>
            <a:srgbClr val="7D1AC2"/>
          </a:solidFill>
          <a:ln/>
        </p:spPr>
      </p:sp>
      <p:sp>
        <p:nvSpPr>
          <p:cNvPr id="9" name="Text 5"/>
          <p:cNvSpPr/>
          <p:nvPr/>
        </p:nvSpPr>
        <p:spPr>
          <a:xfrm>
            <a:off x="1202293" y="1830110"/>
            <a:ext cx="408884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Feature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438299" y="1736527"/>
            <a:ext cx="4004072" cy="41671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11" name="Text 7"/>
          <p:cNvSpPr/>
          <p:nvPr/>
        </p:nvSpPr>
        <p:spPr>
          <a:xfrm>
            <a:off x="5585460" y="1830110"/>
            <a:ext cx="370974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9442371" y="1736527"/>
            <a:ext cx="4129207" cy="41671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13" name="Text 9"/>
          <p:cNvSpPr/>
          <p:nvPr/>
        </p:nvSpPr>
        <p:spPr>
          <a:xfrm>
            <a:off x="9589532" y="1830110"/>
            <a:ext cx="38386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058823" y="2153245"/>
            <a:ext cx="12512754" cy="4167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1058942" y="2153245"/>
            <a:ext cx="4379357" cy="41671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16" name="Text 12"/>
          <p:cNvSpPr/>
          <p:nvPr/>
        </p:nvSpPr>
        <p:spPr>
          <a:xfrm>
            <a:off x="1202293" y="2246828"/>
            <a:ext cx="408884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Key Property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438299" y="2153245"/>
            <a:ext cx="4004072" cy="41671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18" name="Text 14"/>
          <p:cNvSpPr/>
          <p:nvPr/>
        </p:nvSpPr>
        <p:spPr>
          <a:xfrm>
            <a:off x="5585460" y="2246828"/>
            <a:ext cx="370974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Apartments (41k+)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9442371" y="2153245"/>
            <a:ext cx="4129207" cy="41671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20" name="Text 16"/>
          <p:cNvSpPr/>
          <p:nvPr/>
        </p:nvSpPr>
        <p:spPr>
          <a:xfrm>
            <a:off x="9589532" y="2246828"/>
            <a:ext cx="38386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Houses &amp; Apartments (3.4K+)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1058823" y="2569964"/>
            <a:ext cx="12512754" cy="4167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Shape 18"/>
          <p:cNvSpPr/>
          <p:nvPr/>
        </p:nvSpPr>
        <p:spPr>
          <a:xfrm>
            <a:off x="1058942" y="2569964"/>
            <a:ext cx="4379357" cy="41671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23" name="Text 19"/>
          <p:cNvSpPr/>
          <p:nvPr/>
        </p:nvSpPr>
        <p:spPr>
          <a:xfrm>
            <a:off x="1202293" y="2663547"/>
            <a:ext cx="408884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Price Booster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Shape 20"/>
          <p:cNvSpPr/>
          <p:nvPr/>
        </p:nvSpPr>
        <p:spPr>
          <a:xfrm>
            <a:off x="5438299" y="2569964"/>
            <a:ext cx="4004072" cy="41671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25" name="Text 21"/>
          <p:cNvSpPr/>
          <p:nvPr/>
        </p:nvSpPr>
        <p:spPr>
          <a:xfrm>
            <a:off x="5585460" y="2663547"/>
            <a:ext cx="370974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AC (+€150)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Shape 22"/>
          <p:cNvSpPr/>
          <p:nvPr/>
        </p:nvSpPr>
        <p:spPr>
          <a:xfrm>
            <a:off x="9442371" y="2569964"/>
            <a:ext cx="4129207" cy="41671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27" name="Text 23"/>
          <p:cNvSpPr/>
          <p:nvPr/>
        </p:nvSpPr>
        <p:spPr>
          <a:xfrm>
            <a:off x="9589532" y="2663547"/>
            <a:ext cx="38386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Safety Cards(+$ 230)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Shape 24"/>
          <p:cNvSpPr/>
          <p:nvPr/>
        </p:nvSpPr>
        <p:spPr>
          <a:xfrm>
            <a:off x="1058823" y="2986683"/>
            <a:ext cx="12512754" cy="4167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Shape 25"/>
          <p:cNvSpPr/>
          <p:nvPr/>
        </p:nvSpPr>
        <p:spPr>
          <a:xfrm>
            <a:off x="1058942" y="2986683"/>
            <a:ext cx="4379357" cy="41671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30" name="Text 26"/>
          <p:cNvSpPr/>
          <p:nvPr/>
        </p:nvSpPr>
        <p:spPr>
          <a:xfrm>
            <a:off x="1202293" y="3080266"/>
            <a:ext cx="408884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Tech Standard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Shape 27"/>
          <p:cNvSpPr/>
          <p:nvPr/>
        </p:nvSpPr>
        <p:spPr>
          <a:xfrm>
            <a:off x="5438299" y="2986683"/>
            <a:ext cx="4004072" cy="41671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32" name="Text 28"/>
          <p:cNvSpPr/>
          <p:nvPr/>
        </p:nvSpPr>
        <p:spPr>
          <a:xfrm>
            <a:off x="5585460" y="3080266"/>
            <a:ext cx="370974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Basic Heating/Wi-Fi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Shape 29"/>
          <p:cNvSpPr/>
          <p:nvPr/>
        </p:nvSpPr>
        <p:spPr>
          <a:xfrm>
            <a:off x="9442371" y="2986683"/>
            <a:ext cx="4129207" cy="41671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34" name="Text 30"/>
          <p:cNvSpPr/>
          <p:nvPr/>
        </p:nvSpPr>
        <p:spPr>
          <a:xfrm>
            <a:off x="9589532" y="3080266"/>
            <a:ext cx="38386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High-speed (95%), Doorman, Pools &amp; Hot Tub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203" y="3572351"/>
            <a:ext cx="4175998" cy="573643"/>
          </a:xfrm>
          <a:prstGeom prst="rect">
            <a:avLst/>
          </a:prstGeom>
        </p:spPr>
      </p:pic>
      <p:sp>
        <p:nvSpPr>
          <p:cNvPr id="36" name="Text 31"/>
          <p:cNvSpPr/>
          <p:nvPr/>
        </p:nvSpPr>
        <p:spPr>
          <a:xfrm>
            <a:off x="1194554" y="4289346"/>
            <a:ext cx="179260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France: Luxury AC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Text 32"/>
          <p:cNvSpPr/>
          <p:nvPr/>
        </p:nvSpPr>
        <p:spPr>
          <a:xfrm>
            <a:off x="1194554" y="4599384"/>
            <a:ext cx="3889296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Air conditioning adds €150 premium—a key factor in urban apartments 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8" name="Image 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7201" y="3572351"/>
            <a:ext cx="4175998" cy="573643"/>
          </a:xfrm>
          <a:prstGeom prst="rect">
            <a:avLst/>
          </a:prstGeom>
        </p:spPr>
      </p:pic>
      <p:sp>
        <p:nvSpPr>
          <p:cNvPr id="39" name="Text 33"/>
          <p:cNvSpPr/>
          <p:nvPr/>
        </p:nvSpPr>
        <p:spPr>
          <a:xfrm>
            <a:off x="5370552" y="4289346"/>
            <a:ext cx="2577465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Seattle: Amenity Dominator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Text 34"/>
          <p:cNvSpPr/>
          <p:nvPr/>
        </p:nvSpPr>
        <p:spPr>
          <a:xfrm>
            <a:off x="5370552" y="4599384"/>
            <a:ext cx="3889296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Providing Safety Cards, Doorman Service and Swimming Pool Facilities to Customers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1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3199" y="3572351"/>
            <a:ext cx="4175998" cy="573643"/>
          </a:xfrm>
          <a:prstGeom prst="rect">
            <a:avLst/>
          </a:prstGeom>
        </p:spPr>
      </p:pic>
      <p:sp>
        <p:nvSpPr>
          <p:cNvPr id="42" name="Text 35"/>
          <p:cNvSpPr/>
          <p:nvPr/>
        </p:nvSpPr>
        <p:spPr>
          <a:xfrm>
            <a:off x="9546550" y="4289346"/>
            <a:ext cx="2234684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Universal Family Appeal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Text 36"/>
          <p:cNvSpPr/>
          <p:nvPr/>
        </p:nvSpPr>
        <p:spPr>
          <a:xfrm>
            <a:off x="9546550" y="4599384"/>
            <a:ext cx="3889296" cy="45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Kitchen facilities and cribs emerge as top revenue drivers across both markets.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4" name="Shape 37"/>
          <p:cNvSpPr/>
          <p:nvPr/>
        </p:nvSpPr>
        <p:spPr>
          <a:xfrm>
            <a:off x="633145" y="5237619"/>
            <a:ext cx="5976640" cy="2365414"/>
          </a:xfrm>
          <a:prstGeom prst="roundRect">
            <a:avLst>
              <a:gd name="adj" fmla="val 15616"/>
            </a:avLst>
          </a:prstGeom>
          <a:solidFill>
            <a:srgbClr val="F7F5FF"/>
          </a:solidFill>
          <a:ln/>
        </p:spPr>
      </p:sp>
      <p:pic>
        <p:nvPicPr>
          <p:cNvPr id="45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073" y="5398949"/>
            <a:ext cx="5942797" cy="2019138"/>
          </a:xfrm>
          <a:prstGeom prst="rect">
            <a:avLst/>
          </a:prstGeom>
        </p:spPr>
      </p:pic>
      <p:sp>
        <p:nvSpPr>
          <p:cNvPr id="53" name="Shape 44"/>
          <p:cNvSpPr/>
          <p:nvPr/>
        </p:nvSpPr>
        <p:spPr>
          <a:xfrm>
            <a:off x="8549283" y="6695877"/>
            <a:ext cx="143351" cy="143351"/>
          </a:xfrm>
          <a:prstGeom prst="roundRect">
            <a:avLst>
              <a:gd name="adj" fmla="val 12757"/>
            </a:avLst>
          </a:prstGeom>
          <a:solidFill>
            <a:srgbClr val="2253B2"/>
          </a:solidFill>
          <a:ln/>
        </p:spPr>
      </p:sp>
      <p:sp>
        <p:nvSpPr>
          <p:cNvPr id="55" name="Shape 46"/>
          <p:cNvSpPr/>
          <p:nvPr/>
        </p:nvSpPr>
        <p:spPr>
          <a:xfrm>
            <a:off x="10566184" y="5214002"/>
            <a:ext cx="3097887" cy="2204085"/>
          </a:xfrm>
          <a:prstGeom prst="roundRect">
            <a:avLst>
              <a:gd name="adj" fmla="val 15616"/>
            </a:avLst>
          </a:prstGeom>
          <a:solidFill>
            <a:srgbClr val="F7F5FF"/>
          </a:solidFill>
          <a:ln/>
        </p:spPr>
      </p:sp>
      <p:sp>
        <p:nvSpPr>
          <p:cNvPr id="56" name="Text 47"/>
          <p:cNvSpPr/>
          <p:nvPr/>
        </p:nvSpPr>
        <p:spPr>
          <a:xfrm>
            <a:off x="10709535" y="5401645"/>
            <a:ext cx="2811185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 Room Type By Avg Price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7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9535" y="5792527"/>
            <a:ext cx="1400294" cy="1405533"/>
          </a:xfrm>
          <a:prstGeom prst="rect">
            <a:avLst/>
          </a:prstGeom>
        </p:spPr>
      </p:pic>
      <p:sp>
        <p:nvSpPr>
          <p:cNvPr id="58" name="Shape 48"/>
          <p:cNvSpPr/>
          <p:nvPr/>
        </p:nvSpPr>
        <p:spPr>
          <a:xfrm>
            <a:off x="12143184" y="6184741"/>
            <a:ext cx="143351" cy="143351"/>
          </a:xfrm>
          <a:prstGeom prst="roundRect">
            <a:avLst>
              <a:gd name="adj" fmla="val 12757"/>
            </a:avLst>
          </a:prstGeom>
          <a:solidFill>
            <a:srgbClr val="2622B2"/>
          </a:solidFill>
          <a:ln/>
        </p:spPr>
      </p:sp>
      <p:sp>
        <p:nvSpPr>
          <p:cNvPr id="59" name="Text 49"/>
          <p:cNvSpPr/>
          <p:nvPr/>
        </p:nvSpPr>
        <p:spPr>
          <a:xfrm>
            <a:off x="12322418" y="6218396"/>
            <a:ext cx="1319450" cy="286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Entire Room / Apt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Shape 50"/>
          <p:cNvSpPr/>
          <p:nvPr/>
        </p:nvSpPr>
        <p:spPr>
          <a:xfrm>
            <a:off x="12140309" y="6495234"/>
            <a:ext cx="143351" cy="143351"/>
          </a:xfrm>
          <a:prstGeom prst="roundRect">
            <a:avLst>
              <a:gd name="adj" fmla="val 12757"/>
            </a:avLst>
          </a:prstGeom>
          <a:solidFill>
            <a:srgbClr val="5B22B2"/>
          </a:solidFill>
          <a:ln/>
        </p:spPr>
      </p:sp>
      <p:sp>
        <p:nvSpPr>
          <p:cNvPr id="61" name="Text 51"/>
          <p:cNvSpPr/>
          <p:nvPr/>
        </p:nvSpPr>
        <p:spPr>
          <a:xfrm>
            <a:off x="12344621" y="6495234"/>
            <a:ext cx="963097" cy="143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Private Rooms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" name="Shape 52"/>
          <p:cNvSpPr/>
          <p:nvPr/>
        </p:nvSpPr>
        <p:spPr>
          <a:xfrm>
            <a:off x="12140309" y="6791104"/>
            <a:ext cx="143351" cy="143351"/>
          </a:xfrm>
          <a:prstGeom prst="roundRect">
            <a:avLst>
              <a:gd name="adj" fmla="val 12757"/>
            </a:avLst>
          </a:prstGeom>
          <a:solidFill>
            <a:srgbClr val="2253B2"/>
          </a:solidFill>
          <a:ln/>
        </p:spPr>
      </p:sp>
      <p:sp>
        <p:nvSpPr>
          <p:cNvPr id="63" name="Text 53"/>
          <p:cNvSpPr/>
          <p:nvPr/>
        </p:nvSpPr>
        <p:spPr>
          <a:xfrm>
            <a:off x="12344621" y="6791104"/>
            <a:ext cx="972264" cy="143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Shared Rooms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7" name="Text 39"/>
          <p:cNvSpPr/>
          <p:nvPr/>
        </p:nvSpPr>
        <p:spPr>
          <a:xfrm>
            <a:off x="7066478" y="5378309"/>
            <a:ext cx="3238738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 Room Type by Avg Price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438A8059-39F3-86E2-CBA0-ACEF1D27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56" y="7453992"/>
            <a:ext cx="1533336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3883"/>
            </a:avLst>
          </a:prstGeom>
          <a:solidFill>
            <a:srgbClr val="FBFAFF"/>
          </a:solidFill>
          <a:ln/>
          <a:effectLst>
            <a:outerShdw dist="62230" dir="2700000" algn="bl" rotWithShape="0">
              <a:srgbClr val="E7E0FF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972979" y="903803"/>
            <a:ext cx="4767858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Demand and Seasonal Trends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972979" y="2533412"/>
            <a:ext cx="12684443" cy="15240"/>
          </a:xfrm>
          <a:prstGeom prst="roundRect">
            <a:avLst>
              <a:gd name="adj" fmla="val 1232874"/>
            </a:avLst>
          </a:prstGeom>
          <a:solidFill>
            <a:srgbClr val="D0CED9"/>
          </a:solidFill>
          <a:ln/>
        </p:spPr>
      </p:sp>
      <p:sp>
        <p:nvSpPr>
          <p:cNvPr id="7" name="Shape 3"/>
          <p:cNvSpPr/>
          <p:nvPr/>
        </p:nvSpPr>
        <p:spPr>
          <a:xfrm>
            <a:off x="3455075" y="2157710"/>
            <a:ext cx="15240" cy="375761"/>
          </a:xfrm>
          <a:prstGeom prst="roundRect">
            <a:avLst>
              <a:gd name="adj" fmla="val 1232874"/>
            </a:avLst>
          </a:prstGeom>
          <a:solidFill>
            <a:srgbClr val="94CAA3"/>
          </a:solidFill>
          <a:ln/>
        </p:spPr>
      </p:sp>
      <p:sp>
        <p:nvSpPr>
          <p:cNvPr id="8" name="Shape 4"/>
          <p:cNvSpPr/>
          <p:nvPr/>
        </p:nvSpPr>
        <p:spPr>
          <a:xfrm>
            <a:off x="3321844" y="2392501"/>
            <a:ext cx="281821" cy="281821"/>
          </a:xfrm>
          <a:prstGeom prst="roundRect">
            <a:avLst>
              <a:gd name="adj" fmla="val 66670"/>
            </a:avLst>
          </a:prstGeom>
          <a:solidFill>
            <a:srgbClr val="AEE4BD"/>
          </a:solidFill>
          <a:ln/>
          <a:effectLst>
            <a:outerShdw dist="11430" dir="2700000" algn="bl" rotWithShape="0">
              <a:srgbClr val="94CAA3">
                <a:alpha val="10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3368754" y="2472402"/>
            <a:ext cx="18788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1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578775" y="1561267"/>
            <a:ext cx="1768197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Q1: Strategic Planning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98233" y="1832015"/>
            <a:ext cx="472928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Hosts begin onboarding preparation for summer season in both markets.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023253" y="2533352"/>
            <a:ext cx="15240" cy="375761"/>
          </a:xfrm>
          <a:prstGeom prst="roundRect">
            <a:avLst>
              <a:gd name="adj" fmla="val 1232874"/>
            </a:avLst>
          </a:prstGeom>
          <a:solidFill>
            <a:srgbClr val="42AF61"/>
          </a:solidFill>
          <a:ln/>
        </p:spPr>
      </p:sp>
      <p:sp>
        <p:nvSpPr>
          <p:cNvPr id="13" name="Shape 9"/>
          <p:cNvSpPr/>
          <p:nvPr/>
        </p:nvSpPr>
        <p:spPr>
          <a:xfrm>
            <a:off x="5890022" y="2392501"/>
            <a:ext cx="281821" cy="281821"/>
          </a:xfrm>
          <a:prstGeom prst="roundRect">
            <a:avLst>
              <a:gd name="adj" fmla="val 66670"/>
            </a:avLst>
          </a:prstGeom>
          <a:solidFill>
            <a:srgbClr val="5CC97B"/>
          </a:solidFill>
          <a:ln/>
          <a:effectLst>
            <a:outerShdw dist="11430" dir="2700000" algn="bl" rotWithShape="0">
              <a:srgbClr val="42AF61">
                <a:alpha val="100000"/>
              </a:srgbClr>
            </a:outerShdw>
          </a:effectLst>
        </p:spPr>
      </p:sp>
      <p:sp>
        <p:nvSpPr>
          <p:cNvPr id="14" name="Text 10"/>
          <p:cNvSpPr/>
          <p:nvPr/>
        </p:nvSpPr>
        <p:spPr>
          <a:xfrm>
            <a:off x="5936933" y="2472402"/>
            <a:ext cx="18788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2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4869061" y="3034427"/>
            <a:ext cx="2323981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Q2: France Peak Onboarding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3666411" y="3305175"/>
            <a:ext cx="472928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May surge as hosts position for 45+ day advance bookings.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8591431" y="2157710"/>
            <a:ext cx="15240" cy="375761"/>
          </a:xfrm>
          <a:prstGeom prst="roundRect">
            <a:avLst>
              <a:gd name="adj" fmla="val 1232874"/>
            </a:avLst>
          </a:prstGeom>
          <a:solidFill>
            <a:srgbClr val="42AF61"/>
          </a:solidFill>
          <a:ln/>
        </p:spPr>
      </p:sp>
      <p:sp>
        <p:nvSpPr>
          <p:cNvPr id="18" name="Shape 14"/>
          <p:cNvSpPr/>
          <p:nvPr/>
        </p:nvSpPr>
        <p:spPr>
          <a:xfrm>
            <a:off x="8458200" y="2392501"/>
            <a:ext cx="281821" cy="281821"/>
          </a:xfrm>
          <a:prstGeom prst="roundRect">
            <a:avLst>
              <a:gd name="adj" fmla="val 66670"/>
            </a:avLst>
          </a:prstGeom>
          <a:solidFill>
            <a:srgbClr val="5CC97B"/>
          </a:solidFill>
          <a:ln/>
          <a:effectLst>
            <a:outerShdw dist="11430" dir="2700000" algn="bl" rotWithShape="0">
              <a:srgbClr val="42AF61">
                <a:alpha val="10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8505111" y="2472402"/>
            <a:ext cx="18788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3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7710845" y="1561267"/>
            <a:ext cx="1776651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Q3: Summer Demand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6234589" y="1832015"/>
            <a:ext cx="472928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July-August peak for both markets; Seattle onboarding continues.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Shape 18"/>
          <p:cNvSpPr/>
          <p:nvPr/>
        </p:nvSpPr>
        <p:spPr>
          <a:xfrm>
            <a:off x="11159609" y="2533352"/>
            <a:ext cx="15240" cy="375761"/>
          </a:xfrm>
          <a:prstGeom prst="roundRect">
            <a:avLst>
              <a:gd name="adj" fmla="val 1232874"/>
            </a:avLst>
          </a:prstGeom>
          <a:solidFill>
            <a:srgbClr val="FF5D5D"/>
          </a:solidFill>
          <a:ln/>
        </p:spPr>
      </p:sp>
      <p:sp>
        <p:nvSpPr>
          <p:cNvPr id="23" name="Shape 19"/>
          <p:cNvSpPr/>
          <p:nvPr/>
        </p:nvSpPr>
        <p:spPr>
          <a:xfrm>
            <a:off x="11026378" y="2392501"/>
            <a:ext cx="281821" cy="281821"/>
          </a:xfrm>
          <a:prstGeom prst="roundRect">
            <a:avLst>
              <a:gd name="adj" fmla="val 66670"/>
            </a:avLst>
          </a:prstGeom>
          <a:solidFill>
            <a:srgbClr val="F44444"/>
          </a:solidFill>
          <a:ln/>
          <a:effectLst>
            <a:outerShdw dist="11430" dir="2700000" algn="bl" rotWithShape="0">
              <a:srgbClr val="FF5D5D">
                <a:alpha val="100000"/>
              </a:srgbClr>
            </a:outerShdw>
          </a:effectLst>
        </p:spPr>
      </p:sp>
      <p:sp>
        <p:nvSpPr>
          <p:cNvPr id="24" name="Text 20"/>
          <p:cNvSpPr/>
          <p:nvPr/>
        </p:nvSpPr>
        <p:spPr>
          <a:xfrm>
            <a:off x="11073289" y="2472402"/>
            <a:ext cx="187881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4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10171986" y="3034427"/>
            <a:ext cx="1990844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Q4: Year-Round Stability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8802767" y="3305175"/>
            <a:ext cx="472928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 maintains business travel; France shows seasonal decline.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972979" y="3771662"/>
            <a:ext cx="187880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Booking Behavior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Shape 24"/>
          <p:cNvSpPr/>
          <p:nvPr/>
        </p:nvSpPr>
        <p:spPr>
          <a:xfrm>
            <a:off x="972979" y="4147304"/>
            <a:ext cx="5020270" cy="1478756"/>
          </a:xfrm>
          <a:prstGeom prst="roundRect">
            <a:avLst>
              <a:gd name="adj" fmla="val 1270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9" name="Shape 25"/>
          <p:cNvSpPr/>
          <p:nvPr/>
        </p:nvSpPr>
        <p:spPr>
          <a:xfrm>
            <a:off x="980599" y="4154924"/>
            <a:ext cx="5005030" cy="3658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Shape 26"/>
          <p:cNvSpPr/>
          <p:nvPr/>
        </p:nvSpPr>
        <p:spPr>
          <a:xfrm>
            <a:off x="980837" y="4154924"/>
            <a:ext cx="1910834" cy="365879"/>
          </a:xfrm>
          <a:prstGeom prst="roundRect">
            <a:avLst>
              <a:gd name="adj" fmla="val 0"/>
            </a:avLst>
          </a:prstGeom>
          <a:solidFill>
            <a:srgbClr val="7D1AC2"/>
          </a:solidFill>
          <a:ln/>
        </p:spPr>
      </p:sp>
      <p:sp>
        <p:nvSpPr>
          <p:cNvPr id="31" name="Text 27"/>
          <p:cNvSpPr/>
          <p:nvPr/>
        </p:nvSpPr>
        <p:spPr>
          <a:xfrm>
            <a:off x="1106091" y="4237673"/>
            <a:ext cx="1656517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Pattern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Shape 28"/>
          <p:cNvSpPr/>
          <p:nvPr/>
        </p:nvSpPr>
        <p:spPr>
          <a:xfrm>
            <a:off x="2891671" y="4154924"/>
            <a:ext cx="1546979" cy="36587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33" name="Text 29"/>
          <p:cNvSpPr/>
          <p:nvPr/>
        </p:nvSpPr>
        <p:spPr>
          <a:xfrm>
            <a:off x="3020735" y="4237673"/>
            <a:ext cx="128885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Shape 30"/>
          <p:cNvSpPr/>
          <p:nvPr/>
        </p:nvSpPr>
        <p:spPr>
          <a:xfrm>
            <a:off x="4438650" y="4154924"/>
            <a:ext cx="1546979" cy="365879"/>
          </a:xfrm>
          <a:prstGeom prst="rect">
            <a:avLst/>
          </a:prstGeom>
          <a:solidFill>
            <a:srgbClr val="AEE4BD"/>
          </a:solidFill>
          <a:ln/>
        </p:spPr>
      </p:sp>
      <p:sp>
        <p:nvSpPr>
          <p:cNvPr id="35" name="Text 31"/>
          <p:cNvSpPr/>
          <p:nvPr/>
        </p:nvSpPr>
        <p:spPr>
          <a:xfrm>
            <a:off x="4567714" y="4237673"/>
            <a:ext cx="129266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Shape 32"/>
          <p:cNvSpPr/>
          <p:nvPr/>
        </p:nvSpPr>
        <p:spPr>
          <a:xfrm>
            <a:off x="980599" y="4520803"/>
            <a:ext cx="5005030" cy="3658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Shape 33"/>
          <p:cNvSpPr/>
          <p:nvPr/>
        </p:nvSpPr>
        <p:spPr>
          <a:xfrm>
            <a:off x="980837" y="4520803"/>
            <a:ext cx="1910834" cy="36587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38" name="Text 34"/>
          <p:cNvSpPr/>
          <p:nvPr/>
        </p:nvSpPr>
        <p:spPr>
          <a:xfrm>
            <a:off x="1106091" y="4603552"/>
            <a:ext cx="1656517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Peak Onboarding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Shape 35"/>
          <p:cNvSpPr/>
          <p:nvPr/>
        </p:nvSpPr>
        <p:spPr>
          <a:xfrm>
            <a:off x="2891671" y="4520803"/>
            <a:ext cx="1546979" cy="36587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40" name="Text 36"/>
          <p:cNvSpPr/>
          <p:nvPr/>
        </p:nvSpPr>
        <p:spPr>
          <a:xfrm>
            <a:off x="3020735" y="4603552"/>
            <a:ext cx="128885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May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Shape 37"/>
          <p:cNvSpPr/>
          <p:nvPr/>
        </p:nvSpPr>
        <p:spPr>
          <a:xfrm>
            <a:off x="4438650" y="4520803"/>
            <a:ext cx="1546979" cy="365879"/>
          </a:xfrm>
          <a:prstGeom prst="rect">
            <a:avLst/>
          </a:prstGeom>
          <a:solidFill>
            <a:srgbClr val="AEE4BD"/>
          </a:solidFill>
          <a:ln/>
        </p:spPr>
      </p:sp>
      <p:sp>
        <p:nvSpPr>
          <p:cNvPr id="42" name="Text 38"/>
          <p:cNvSpPr/>
          <p:nvPr/>
        </p:nvSpPr>
        <p:spPr>
          <a:xfrm>
            <a:off x="4567714" y="4603552"/>
            <a:ext cx="129266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August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Shape 39"/>
          <p:cNvSpPr/>
          <p:nvPr/>
        </p:nvSpPr>
        <p:spPr>
          <a:xfrm>
            <a:off x="980599" y="4886682"/>
            <a:ext cx="5005030" cy="3658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4" name="Shape 40"/>
          <p:cNvSpPr/>
          <p:nvPr/>
        </p:nvSpPr>
        <p:spPr>
          <a:xfrm>
            <a:off x="980837" y="4886682"/>
            <a:ext cx="1910834" cy="36587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45" name="Text 41"/>
          <p:cNvSpPr/>
          <p:nvPr/>
        </p:nvSpPr>
        <p:spPr>
          <a:xfrm>
            <a:off x="1106091" y="4969431"/>
            <a:ext cx="1656517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Booking Window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6" name="Shape 42"/>
          <p:cNvSpPr/>
          <p:nvPr/>
        </p:nvSpPr>
        <p:spPr>
          <a:xfrm>
            <a:off x="2891671" y="4886682"/>
            <a:ext cx="1546979" cy="36587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47" name="Text 43"/>
          <p:cNvSpPr/>
          <p:nvPr/>
        </p:nvSpPr>
        <p:spPr>
          <a:xfrm>
            <a:off x="3020735" y="4969431"/>
            <a:ext cx="128885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45+ Days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Shape 44"/>
          <p:cNvSpPr/>
          <p:nvPr/>
        </p:nvSpPr>
        <p:spPr>
          <a:xfrm>
            <a:off x="4438650" y="4886682"/>
            <a:ext cx="1546979" cy="365879"/>
          </a:xfrm>
          <a:prstGeom prst="rect">
            <a:avLst/>
          </a:prstGeom>
          <a:solidFill>
            <a:srgbClr val="AEE4BD"/>
          </a:solidFill>
          <a:ln/>
        </p:spPr>
      </p:sp>
      <p:sp>
        <p:nvSpPr>
          <p:cNvPr id="49" name="Text 45"/>
          <p:cNvSpPr/>
          <p:nvPr/>
        </p:nvSpPr>
        <p:spPr>
          <a:xfrm>
            <a:off x="4567714" y="4969431"/>
            <a:ext cx="129266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~28 Days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Shape 46"/>
          <p:cNvSpPr/>
          <p:nvPr/>
        </p:nvSpPr>
        <p:spPr>
          <a:xfrm>
            <a:off x="980599" y="5252561"/>
            <a:ext cx="5005030" cy="3658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1" name="Shape 47"/>
          <p:cNvSpPr/>
          <p:nvPr/>
        </p:nvSpPr>
        <p:spPr>
          <a:xfrm>
            <a:off x="980837" y="5252561"/>
            <a:ext cx="1910834" cy="36587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52" name="Text 48"/>
          <p:cNvSpPr/>
          <p:nvPr/>
        </p:nvSpPr>
        <p:spPr>
          <a:xfrm>
            <a:off x="1106091" y="5335310"/>
            <a:ext cx="1656517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Growth Spike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Shape 49"/>
          <p:cNvSpPr/>
          <p:nvPr/>
        </p:nvSpPr>
        <p:spPr>
          <a:xfrm>
            <a:off x="2891671" y="5252561"/>
            <a:ext cx="1546979" cy="36587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54" name="Text 50"/>
          <p:cNvSpPr/>
          <p:nvPr/>
        </p:nvSpPr>
        <p:spPr>
          <a:xfrm>
            <a:off x="3020735" y="5335310"/>
            <a:ext cx="128885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2014-2015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Shape 51"/>
          <p:cNvSpPr/>
          <p:nvPr/>
        </p:nvSpPr>
        <p:spPr>
          <a:xfrm>
            <a:off x="4438650" y="5252561"/>
            <a:ext cx="1546979" cy="365879"/>
          </a:xfrm>
          <a:prstGeom prst="rect">
            <a:avLst/>
          </a:prstGeom>
          <a:solidFill>
            <a:srgbClr val="AEE4BD"/>
          </a:solidFill>
          <a:ln/>
        </p:spPr>
      </p:sp>
      <p:sp>
        <p:nvSpPr>
          <p:cNvPr id="56" name="Text 52"/>
          <p:cNvSpPr/>
          <p:nvPr/>
        </p:nvSpPr>
        <p:spPr>
          <a:xfrm>
            <a:off x="4567714" y="5345490"/>
            <a:ext cx="1292662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Steady 2015+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7" name="Text 53"/>
          <p:cNvSpPr/>
          <p:nvPr/>
        </p:nvSpPr>
        <p:spPr>
          <a:xfrm>
            <a:off x="6298882" y="3829345"/>
            <a:ext cx="7358539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Host Growth Over the Years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89" y="4110215"/>
            <a:ext cx="7518931" cy="2874765"/>
          </a:xfrm>
          <a:prstGeom prst="rect">
            <a:avLst/>
          </a:prstGeom>
        </p:spPr>
      </p:pic>
      <p:sp>
        <p:nvSpPr>
          <p:cNvPr id="59" name="Shape 54"/>
          <p:cNvSpPr/>
          <p:nvPr/>
        </p:nvSpPr>
        <p:spPr>
          <a:xfrm>
            <a:off x="8800684" y="7224712"/>
            <a:ext cx="125254" cy="125254"/>
          </a:xfrm>
          <a:prstGeom prst="roundRect">
            <a:avLst>
              <a:gd name="adj" fmla="val 14601"/>
            </a:avLst>
          </a:prstGeom>
          <a:solidFill>
            <a:srgbClr val="2622B2"/>
          </a:solidFill>
          <a:ln/>
        </p:spPr>
      </p:sp>
      <p:sp>
        <p:nvSpPr>
          <p:cNvPr id="60" name="Text 55"/>
          <p:cNvSpPr/>
          <p:nvPr/>
        </p:nvSpPr>
        <p:spPr>
          <a:xfrm>
            <a:off x="8986897" y="7224712"/>
            <a:ext cx="1050131" cy="125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 New Hosts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1" name="Shape 56"/>
          <p:cNvSpPr/>
          <p:nvPr/>
        </p:nvSpPr>
        <p:spPr>
          <a:xfrm>
            <a:off x="10189429" y="7224712"/>
            <a:ext cx="125254" cy="125254"/>
          </a:xfrm>
          <a:prstGeom prst="roundRect">
            <a:avLst>
              <a:gd name="adj" fmla="val 14601"/>
            </a:avLst>
          </a:prstGeom>
          <a:solidFill>
            <a:srgbClr val="AEB222"/>
          </a:solidFill>
          <a:ln/>
        </p:spPr>
      </p:sp>
      <p:sp>
        <p:nvSpPr>
          <p:cNvPr id="62" name="Text 57"/>
          <p:cNvSpPr/>
          <p:nvPr/>
        </p:nvSpPr>
        <p:spPr>
          <a:xfrm>
            <a:off x="10375642" y="7224712"/>
            <a:ext cx="1057394" cy="125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1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 New Hosts</a:t>
            </a: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3" name="Text 58"/>
          <p:cNvSpPr/>
          <p:nvPr/>
        </p:nvSpPr>
        <p:spPr>
          <a:xfrm>
            <a:off x="972979" y="7250549"/>
            <a:ext cx="12684443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4" name="Image 0" descr="preencoded.png">
            <a:hlinkClick r:id="rId5" action="ppaction://hlinksldjump"/>
            <a:extLst>
              <a:ext uri="{FF2B5EF4-FFF2-40B4-BE49-F238E27FC236}">
                <a16:creationId xmlns:a16="http://schemas.microsoft.com/office/drawing/2014/main" id="{63E61F88-930A-439B-50FF-F2DB3CFEA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556" y="810538"/>
            <a:ext cx="834509" cy="437078"/>
          </a:xfrm>
          <a:prstGeom prst="rect">
            <a:avLst/>
          </a:prstGeom>
        </p:spPr>
      </p:pic>
      <p:pic>
        <p:nvPicPr>
          <p:cNvPr id="65" name="Image 1" descr="preencoded.png">
            <a:hlinkClick r:id="rId7" action="ppaction://hlinksldjump"/>
            <a:extLst>
              <a:ext uri="{FF2B5EF4-FFF2-40B4-BE49-F238E27FC236}">
                <a16:creationId xmlns:a16="http://schemas.microsoft.com/office/drawing/2014/main" id="{3F9FC1B4-76EC-4390-DEC1-80EEF5B12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1025" y="815641"/>
            <a:ext cx="850344" cy="4370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314365E3-1BED-F7E6-E0B1-DC56B5C8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56" y="7453992"/>
            <a:ext cx="1533336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52397"/>
          </a:xfrm>
          <a:prstGeom prst="roundRect">
            <a:avLst>
              <a:gd name="adj" fmla="val 4454"/>
            </a:avLst>
          </a:prstGeom>
          <a:solidFill>
            <a:srgbClr val="FBFAFF"/>
          </a:solidFill>
          <a:ln/>
          <a:effectLst>
            <a:outerShdw dist="71120" dir="2700000" algn="bl" rotWithShape="0">
              <a:srgbClr val="E7E0FF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053227" y="996315"/>
            <a:ext cx="7541300" cy="44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Cancellation Policies &amp; Security Deposits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Image 0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6546" y="1014293"/>
            <a:ext cx="755452" cy="395645"/>
          </a:xfrm>
          <a:prstGeom prst="rect">
            <a:avLst/>
          </a:prstGeom>
        </p:spPr>
      </p:pic>
      <p:pic>
        <p:nvPicPr>
          <p:cNvPr id="5" name="Image 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3911" y="1014293"/>
            <a:ext cx="769858" cy="3956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68968" y="1913334"/>
            <a:ext cx="367462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France: Cancellation Policy Distribution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7725" y="2237501"/>
            <a:ext cx="1798916" cy="1798916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4095393" y="2789396"/>
            <a:ext cx="143828" cy="143828"/>
          </a:xfrm>
          <a:prstGeom prst="roundRect">
            <a:avLst>
              <a:gd name="adj" fmla="val 12715"/>
            </a:avLst>
          </a:prstGeom>
          <a:solidFill>
            <a:srgbClr val="2622B2"/>
          </a:solidFill>
          <a:ln/>
        </p:spPr>
      </p:sp>
      <p:sp>
        <p:nvSpPr>
          <p:cNvPr id="10" name="Text 4"/>
          <p:cNvSpPr/>
          <p:nvPr/>
        </p:nvSpPr>
        <p:spPr>
          <a:xfrm>
            <a:off x="4300180" y="2789396"/>
            <a:ext cx="508040" cy="14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Flexible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Shape 5"/>
          <p:cNvSpPr/>
          <p:nvPr/>
        </p:nvSpPr>
        <p:spPr>
          <a:xfrm>
            <a:off x="4095393" y="3085624"/>
            <a:ext cx="143828" cy="143828"/>
          </a:xfrm>
          <a:prstGeom prst="roundRect">
            <a:avLst>
              <a:gd name="adj" fmla="val 12715"/>
            </a:avLst>
          </a:prstGeom>
          <a:solidFill>
            <a:srgbClr val="5B22B2"/>
          </a:solidFill>
          <a:ln/>
        </p:spPr>
      </p:sp>
      <p:sp>
        <p:nvSpPr>
          <p:cNvPr id="12" name="Text 6"/>
          <p:cNvSpPr/>
          <p:nvPr/>
        </p:nvSpPr>
        <p:spPr>
          <a:xfrm>
            <a:off x="4300180" y="3085624"/>
            <a:ext cx="655439" cy="14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Moderate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4095393" y="3381851"/>
            <a:ext cx="143828" cy="143828"/>
          </a:xfrm>
          <a:prstGeom prst="roundRect">
            <a:avLst>
              <a:gd name="adj" fmla="val 12715"/>
            </a:avLst>
          </a:prstGeom>
          <a:solidFill>
            <a:srgbClr val="2253B2"/>
          </a:solidFill>
          <a:ln/>
        </p:spPr>
      </p:sp>
      <p:sp>
        <p:nvSpPr>
          <p:cNvPr id="14" name="Text 8"/>
          <p:cNvSpPr/>
          <p:nvPr/>
        </p:nvSpPr>
        <p:spPr>
          <a:xfrm>
            <a:off x="4300180" y="3381851"/>
            <a:ext cx="345400" cy="14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Strict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498318" y="1895356"/>
            <a:ext cx="36631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Seattle: Cancellation Policy Distribution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7424" y="2263973"/>
            <a:ext cx="1739147" cy="1739147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10666571" y="2765108"/>
            <a:ext cx="143828" cy="143828"/>
          </a:xfrm>
          <a:prstGeom prst="roundRect">
            <a:avLst>
              <a:gd name="adj" fmla="val 12715"/>
            </a:avLst>
          </a:prstGeom>
          <a:solidFill>
            <a:srgbClr val="2622B2"/>
          </a:solidFill>
          <a:ln/>
        </p:spPr>
      </p:sp>
      <p:sp>
        <p:nvSpPr>
          <p:cNvPr id="18" name="Text 11"/>
          <p:cNvSpPr/>
          <p:nvPr/>
        </p:nvSpPr>
        <p:spPr>
          <a:xfrm>
            <a:off x="10871359" y="2765108"/>
            <a:ext cx="508040" cy="14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Flexible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Shape 12"/>
          <p:cNvSpPr/>
          <p:nvPr/>
        </p:nvSpPr>
        <p:spPr>
          <a:xfrm>
            <a:off x="10666571" y="3061335"/>
            <a:ext cx="143828" cy="143828"/>
          </a:xfrm>
          <a:prstGeom prst="roundRect">
            <a:avLst>
              <a:gd name="adj" fmla="val 12715"/>
            </a:avLst>
          </a:prstGeom>
          <a:solidFill>
            <a:srgbClr val="5B22B2"/>
          </a:solidFill>
          <a:ln/>
        </p:spPr>
      </p:sp>
      <p:sp>
        <p:nvSpPr>
          <p:cNvPr id="20" name="Text 13"/>
          <p:cNvSpPr/>
          <p:nvPr/>
        </p:nvSpPr>
        <p:spPr>
          <a:xfrm>
            <a:off x="10871359" y="3061335"/>
            <a:ext cx="655439" cy="14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Moderate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Shape 14"/>
          <p:cNvSpPr/>
          <p:nvPr/>
        </p:nvSpPr>
        <p:spPr>
          <a:xfrm>
            <a:off x="10666571" y="3357563"/>
            <a:ext cx="143828" cy="143828"/>
          </a:xfrm>
          <a:prstGeom prst="roundRect">
            <a:avLst>
              <a:gd name="adj" fmla="val 12715"/>
            </a:avLst>
          </a:prstGeom>
          <a:solidFill>
            <a:srgbClr val="2253B2"/>
          </a:solidFill>
          <a:ln/>
        </p:spPr>
      </p:sp>
      <p:sp>
        <p:nvSpPr>
          <p:cNvPr id="22" name="Text 15"/>
          <p:cNvSpPr/>
          <p:nvPr/>
        </p:nvSpPr>
        <p:spPr>
          <a:xfrm>
            <a:off x="10871359" y="3357563"/>
            <a:ext cx="345400" cy="143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Strict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1053227" y="4608552"/>
            <a:ext cx="232517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Security Deposit Analysis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Shape 17"/>
          <p:cNvSpPr/>
          <p:nvPr/>
        </p:nvSpPr>
        <p:spPr>
          <a:xfrm>
            <a:off x="1053227" y="4995148"/>
            <a:ext cx="4798933" cy="2104787"/>
          </a:xfrm>
          <a:prstGeom prst="roundRect">
            <a:avLst>
              <a:gd name="adj" fmla="val 1025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5" name="Shape 18"/>
          <p:cNvSpPr/>
          <p:nvPr/>
        </p:nvSpPr>
        <p:spPr>
          <a:xfrm>
            <a:off x="1060847" y="5002768"/>
            <a:ext cx="4783693" cy="4179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Shape 19"/>
          <p:cNvSpPr/>
          <p:nvPr/>
        </p:nvSpPr>
        <p:spPr>
          <a:xfrm>
            <a:off x="1060966" y="5002768"/>
            <a:ext cx="2513290" cy="417909"/>
          </a:xfrm>
          <a:prstGeom prst="roundRect">
            <a:avLst>
              <a:gd name="adj" fmla="val 0"/>
            </a:avLst>
          </a:prstGeom>
          <a:solidFill>
            <a:srgbClr val="7D1AC2"/>
          </a:solidFill>
          <a:ln/>
        </p:spPr>
      </p:sp>
      <p:sp>
        <p:nvSpPr>
          <p:cNvPr id="27" name="Text 20"/>
          <p:cNvSpPr/>
          <p:nvPr/>
        </p:nvSpPr>
        <p:spPr>
          <a:xfrm>
            <a:off x="1204793" y="5096708"/>
            <a:ext cx="222182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Security Metric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Shape 21"/>
          <p:cNvSpPr/>
          <p:nvPr/>
        </p:nvSpPr>
        <p:spPr>
          <a:xfrm>
            <a:off x="3574256" y="5002768"/>
            <a:ext cx="1155740" cy="4179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29" name="Text 22"/>
          <p:cNvSpPr/>
          <p:nvPr/>
        </p:nvSpPr>
        <p:spPr>
          <a:xfrm>
            <a:off x="3721894" y="5096708"/>
            <a:ext cx="86046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Shape 23"/>
          <p:cNvSpPr/>
          <p:nvPr/>
        </p:nvSpPr>
        <p:spPr>
          <a:xfrm>
            <a:off x="4729996" y="5002768"/>
            <a:ext cx="1114544" cy="4179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31" name="Text 24"/>
          <p:cNvSpPr/>
          <p:nvPr/>
        </p:nvSpPr>
        <p:spPr>
          <a:xfrm>
            <a:off x="4877633" y="5096708"/>
            <a:ext cx="82307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 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Shape 25"/>
          <p:cNvSpPr/>
          <p:nvPr/>
        </p:nvSpPr>
        <p:spPr>
          <a:xfrm>
            <a:off x="1060847" y="5420678"/>
            <a:ext cx="4783693" cy="4179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Shape 26"/>
          <p:cNvSpPr/>
          <p:nvPr/>
        </p:nvSpPr>
        <p:spPr>
          <a:xfrm>
            <a:off x="1060966" y="5420678"/>
            <a:ext cx="2513290" cy="41790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34" name="Text 27"/>
          <p:cNvSpPr/>
          <p:nvPr/>
        </p:nvSpPr>
        <p:spPr>
          <a:xfrm>
            <a:off x="1204793" y="5514618"/>
            <a:ext cx="222182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Avg. Security Deposit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Shape 28"/>
          <p:cNvSpPr/>
          <p:nvPr/>
        </p:nvSpPr>
        <p:spPr>
          <a:xfrm>
            <a:off x="3574256" y="5420678"/>
            <a:ext cx="1155740" cy="4179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36" name="Text 29"/>
          <p:cNvSpPr/>
          <p:nvPr/>
        </p:nvSpPr>
        <p:spPr>
          <a:xfrm>
            <a:off x="3721894" y="5514618"/>
            <a:ext cx="86046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€180.78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Shape 30"/>
          <p:cNvSpPr/>
          <p:nvPr/>
        </p:nvSpPr>
        <p:spPr>
          <a:xfrm>
            <a:off x="4729996" y="5420678"/>
            <a:ext cx="1114544" cy="4179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38" name="Text 31"/>
          <p:cNvSpPr/>
          <p:nvPr/>
        </p:nvSpPr>
        <p:spPr>
          <a:xfrm>
            <a:off x="4877633" y="5514618"/>
            <a:ext cx="82307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$140.57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Shape 32"/>
          <p:cNvSpPr/>
          <p:nvPr/>
        </p:nvSpPr>
        <p:spPr>
          <a:xfrm>
            <a:off x="1060847" y="5838587"/>
            <a:ext cx="4783693" cy="4179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Shape 33"/>
          <p:cNvSpPr/>
          <p:nvPr/>
        </p:nvSpPr>
        <p:spPr>
          <a:xfrm>
            <a:off x="1060966" y="5838587"/>
            <a:ext cx="2513290" cy="41790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41" name="Text 34"/>
          <p:cNvSpPr/>
          <p:nvPr/>
        </p:nvSpPr>
        <p:spPr>
          <a:xfrm>
            <a:off x="1204793" y="5932527"/>
            <a:ext cx="222182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Strict CP (Avg)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Shape 35"/>
          <p:cNvSpPr/>
          <p:nvPr/>
        </p:nvSpPr>
        <p:spPr>
          <a:xfrm>
            <a:off x="3574256" y="5838587"/>
            <a:ext cx="1155740" cy="4179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43" name="Text 36"/>
          <p:cNvSpPr/>
          <p:nvPr/>
        </p:nvSpPr>
        <p:spPr>
          <a:xfrm>
            <a:off x="3721894" y="5932527"/>
            <a:ext cx="86046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€115.20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4" name="Shape 37"/>
          <p:cNvSpPr/>
          <p:nvPr/>
        </p:nvSpPr>
        <p:spPr>
          <a:xfrm>
            <a:off x="4729996" y="5838587"/>
            <a:ext cx="1114544" cy="4179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45" name="Text 38"/>
          <p:cNvSpPr/>
          <p:nvPr/>
        </p:nvSpPr>
        <p:spPr>
          <a:xfrm>
            <a:off x="4877633" y="5932527"/>
            <a:ext cx="82307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$154.60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6" name="Shape 39"/>
          <p:cNvSpPr/>
          <p:nvPr/>
        </p:nvSpPr>
        <p:spPr>
          <a:xfrm>
            <a:off x="1060847" y="6256496"/>
            <a:ext cx="4783693" cy="4179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7" name="Shape 40"/>
          <p:cNvSpPr/>
          <p:nvPr/>
        </p:nvSpPr>
        <p:spPr>
          <a:xfrm>
            <a:off x="1060966" y="6256496"/>
            <a:ext cx="2513290" cy="41790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48" name="Text 41"/>
          <p:cNvSpPr/>
          <p:nvPr/>
        </p:nvSpPr>
        <p:spPr>
          <a:xfrm>
            <a:off x="1204793" y="6350437"/>
            <a:ext cx="222182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Flexible CP (Avg)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Shape 42"/>
          <p:cNvSpPr/>
          <p:nvPr/>
        </p:nvSpPr>
        <p:spPr>
          <a:xfrm>
            <a:off x="3574256" y="6256496"/>
            <a:ext cx="1155740" cy="4179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50" name="Text 43"/>
          <p:cNvSpPr/>
          <p:nvPr/>
        </p:nvSpPr>
        <p:spPr>
          <a:xfrm>
            <a:off x="3721894" y="6350437"/>
            <a:ext cx="86046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€81.10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Shape 44"/>
          <p:cNvSpPr/>
          <p:nvPr/>
        </p:nvSpPr>
        <p:spPr>
          <a:xfrm>
            <a:off x="4729996" y="6256496"/>
            <a:ext cx="1114544" cy="4179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52" name="Text 45"/>
          <p:cNvSpPr/>
          <p:nvPr/>
        </p:nvSpPr>
        <p:spPr>
          <a:xfrm>
            <a:off x="4877633" y="6350437"/>
            <a:ext cx="82307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$109.53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Shape 46"/>
          <p:cNvSpPr/>
          <p:nvPr/>
        </p:nvSpPr>
        <p:spPr>
          <a:xfrm>
            <a:off x="1060847" y="6674406"/>
            <a:ext cx="4783693" cy="4179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Shape 47"/>
          <p:cNvSpPr/>
          <p:nvPr/>
        </p:nvSpPr>
        <p:spPr>
          <a:xfrm>
            <a:off x="1060966" y="6674406"/>
            <a:ext cx="2513290" cy="417909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55" name="Text 48"/>
          <p:cNvSpPr/>
          <p:nvPr/>
        </p:nvSpPr>
        <p:spPr>
          <a:xfrm>
            <a:off x="1204793" y="6768346"/>
            <a:ext cx="222182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Moderate CP (Avg)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6" name="Shape 49"/>
          <p:cNvSpPr/>
          <p:nvPr/>
        </p:nvSpPr>
        <p:spPr>
          <a:xfrm>
            <a:off x="3574256" y="6674406"/>
            <a:ext cx="1155740" cy="417909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57" name="Text 50"/>
          <p:cNvSpPr/>
          <p:nvPr/>
        </p:nvSpPr>
        <p:spPr>
          <a:xfrm>
            <a:off x="3721894" y="6768346"/>
            <a:ext cx="86046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€86.05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8" name="Shape 51"/>
          <p:cNvSpPr/>
          <p:nvPr/>
        </p:nvSpPr>
        <p:spPr>
          <a:xfrm>
            <a:off x="4729996" y="6674406"/>
            <a:ext cx="1114544" cy="417909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59" name="Text 52"/>
          <p:cNvSpPr/>
          <p:nvPr/>
        </p:nvSpPr>
        <p:spPr>
          <a:xfrm>
            <a:off x="4877633" y="6768346"/>
            <a:ext cx="82307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$114.77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Shape 53"/>
          <p:cNvSpPr/>
          <p:nvPr/>
        </p:nvSpPr>
        <p:spPr>
          <a:xfrm>
            <a:off x="6107192" y="4338876"/>
            <a:ext cx="7581067" cy="3048714"/>
          </a:xfrm>
          <a:prstGeom prst="roundRect">
            <a:avLst>
              <a:gd name="adj" fmla="val 11327"/>
            </a:avLst>
          </a:prstGeom>
          <a:solidFill>
            <a:srgbClr val="E7E0FF"/>
          </a:solidFill>
          <a:ln/>
        </p:spPr>
      </p:sp>
      <p:sp>
        <p:nvSpPr>
          <p:cNvPr id="61" name="Shape 54"/>
          <p:cNvSpPr/>
          <p:nvPr/>
        </p:nvSpPr>
        <p:spPr>
          <a:xfrm>
            <a:off x="6251019" y="4500682"/>
            <a:ext cx="7293412" cy="1290638"/>
          </a:xfrm>
          <a:prstGeom prst="roundRect">
            <a:avLst>
              <a:gd name="adj" fmla="val 16723"/>
            </a:avLst>
          </a:prstGeom>
          <a:solidFill>
            <a:srgbClr val="E7E0FF"/>
          </a:solidFill>
          <a:ln w="15240">
            <a:solidFill>
              <a:srgbClr val="D0CED9"/>
            </a:solidFill>
            <a:prstDash val="solid"/>
          </a:ln>
          <a:effectLst>
            <a:outerShdw dist="1270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62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9939" y="4429601"/>
            <a:ext cx="172641" cy="172641"/>
          </a:xfrm>
          <a:prstGeom prst="rect">
            <a:avLst/>
          </a:prstGeom>
        </p:spPr>
      </p:pic>
      <p:pic>
        <p:nvPicPr>
          <p:cNvPr id="63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2871" y="5689759"/>
            <a:ext cx="172641" cy="172641"/>
          </a:xfrm>
          <a:prstGeom prst="rect">
            <a:avLst/>
          </a:prstGeom>
        </p:spPr>
      </p:pic>
      <p:sp>
        <p:nvSpPr>
          <p:cNvPr id="64" name="Text 55"/>
          <p:cNvSpPr/>
          <p:nvPr/>
        </p:nvSpPr>
        <p:spPr>
          <a:xfrm>
            <a:off x="6482001" y="4731663"/>
            <a:ext cx="179855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France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5" name="Text 56"/>
          <p:cNvSpPr/>
          <p:nvPr/>
        </p:nvSpPr>
        <p:spPr>
          <a:xfrm>
            <a:off x="6482001" y="5100280"/>
            <a:ext cx="6831449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High deposits coupled with flexible cancellation policies offer a safety net for hosts while accommodating high guest volume and last-minute changes.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6" name="Shape 57"/>
          <p:cNvSpPr/>
          <p:nvPr/>
        </p:nvSpPr>
        <p:spPr>
          <a:xfrm>
            <a:off x="6251019" y="5935147"/>
            <a:ext cx="7293412" cy="1290638"/>
          </a:xfrm>
          <a:prstGeom prst="roundRect">
            <a:avLst>
              <a:gd name="adj" fmla="val 16723"/>
            </a:avLst>
          </a:prstGeom>
          <a:solidFill>
            <a:srgbClr val="E7E0FF"/>
          </a:solidFill>
          <a:ln w="15240">
            <a:solidFill>
              <a:srgbClr val="D0CED9"/>
            </a:solidFill>
            <a:prstDash val="solid"/>
          </a:ln>
          <a:effectLst>
            <a:outerShdw dist="1270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6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9939" y="5864066"/>
            <a:ext cx="172641" cy="172641"/>
          </a:xfrm>
          <a:prstGeom prst="rect">
            <a:avLst/>
          </a:prstGeom>
        </p:spPr>
      </p:pic>
      <p:pic>
        <p:nvPicPr>
          <p:cNvPr id="6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2871" y="7124224"/>
            <a:ext cx="172641" cy="172641"/>
          </a:xfrm>
          <a:prstGeom prst="rect">
            <a:avLst/>
          </a:prstGeom>
        </p:spPr>
      </p:pic>
      <p:sp>
        <p:nvSpPr>
          <p:cNvPr id="69" name="Text 58"/>
          <p:cNvSpPr/>
          <p:nvPr/>
        </p:nvSpPr>
        <p:spPr>
          <a:xfrm>
            <a:off x="6482001" y="6166128"/>
            <a:ext cx="179855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Seattle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0" name="Text 59"/>
          <p:cNvSpPr/>
          <p:nvPr/>
        </p:nvSpPr>
        <p:spPr>
          <a:xfrm>
            <a:off x="6482001" y="6534745"/>
            <a:ext cx="6831449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Lower deposits but stricter cancellation terms reflect a market prioritizing guest commitment and revenue stability.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754A75A2-C9EB-30D9-C1C9-3643D995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56" y="7453992"/>
            <a:ext cx="1533336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8092440"/>
          </a:xfrm>
          <a:prstGeom prst="roundRect">
            <a:avLst>
              <a:gd name="adj" fmla="val 4165"/>
            </a:avLst>
          </a:prstGeom>
          <a:solidFill>
            <a:srgbClr val="FBFAFF"/>
          </a:solidFill>
          <a:ln/>
          <a:effectLst>
            <a:outerShdw dist="69850" dir="2700000" algn="bl" rotWithShape="0">
              <a:srgbClr val="E7E0FF">
                <a:alpha val="10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038344" y="837962"/>
            <a:ext cx="6860619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Customer Experience and Satisfaction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902619" y="2242066"/>
            <a:ext cx="12781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90.56%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918" y="1558713"/>
            <a:ext cx="1558766" cy="15587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64017" y="3326725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Avg Seattle Rating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8344" y="3630216"/>
            <a:ext cx="300680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084921" y="2242066"/>
            <a:ext cx="12781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67.51%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221" y="1558713"/>
            <a:ext cx="1558766" cy="155876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846320" y="3326725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Avg France Rating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220647" y="3630216"/>
            <a:ext cx="3006804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267224" y="2242066"/>
            <a:ext cx="12781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100%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523" y="1558713"/>
            <a:ext cx="1558766" cy="15587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28623" y="3326725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Seattle Host Rate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1449526" y="2242066"/>
            <a:ext cx="12781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90.39%</a:t>
            </a:r>
            <a:endParaRPr 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2826" y="1558713"/>
            <a:ext cx="1558766" cy="15587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210925" y="3326725"/>
            <a:ext cx="1755338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France Host Rate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038344" y="4153019"/>
            <a:ext cx="220384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Service Benchmarks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1038344" y="4574143"/>
            <a:ext cx="5202912" cy="1647825"/>
          </a:xfrm>
          <a:prstGeom prst="roundRect">
            <a:avLst>
              <a:gd name="adj" fmla="val 127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045964" y="4581763"/>
            <a:ext cx="5187672" cy="4081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Shape 15"/>
          <p:cNvSpPr/>
          <p:nvPr/>
        </p:nvSpPr>
        <p:spPr>
          <a:xfrm>
            <a:off x="1046083" y="4581763"/>
            <a:ext cx="2297073" cy="408146"/>
          </a:xfrm>
          <a:prstGeom prst="roundRect">
            <a:avLst>
              <a:gd name="adj" fmla="val 0"/>
            </a:avLst>
          </a:prstGeom>
          <a:solidFill>
            <a:srgbClr val="7D1AC2"/>
          </a:solidFill>
          <a:ln/>
        </p:spPr>
      </p:sp>
      <p:sp>
        <p:nvSpPr>
          <p:cNvPr id="22" name="Text 16"/>
          <p:cNvSpPr/>
          <p:nvPr/>
        </p:nvSpPr>
        <p:spPr>
          <a:xfrm>
            <a:off x="1186458" y="4673560"/>
            <a:ext cx="201251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KPI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3343156" y="4581763"/>
            <a:ext cx="1418749" cy="408146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24" name="Text 18"/>
          <p:cNvSpPr/>
          <p:nvPr/>
        </p:nvSpPr>
        <p:spPr>
          <a:xfrm>
            <a:off x="3487341" y="4673560"/>
            <a:ext cx="1130379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Shape 19"/>
          <p:cNvSpPr/>
          <p:nvPr/>
        </p:nvSpPr>
        <p:spPr>
          <a:xfrm>
            <a:off x="4761905" y="4581763"/>
            <a:ext cx="1471732" cy="408146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26" name="Text 20"/>
          <p:cNvSpPr/>
          <p:nvPr/>
        </p:nvSpPr>
        <p:spPr>
          <a:xfrm>
            <a:off x="4906089" y="4673560"/>
            <a:ext cx="11871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Shape 21"/>
          <p:cNvSpPr/>
          <p:nvPr/>
        </p:nvSpPr>
        <p:spPr>
          <a:xfrm>
            <a:off x="1045964" y="4989909"/>
            <a:ext cx="5187672" cy="4081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1046083" y="4989909"/>
            <a:ext cx="2297073" cy="408146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29" name="Text 23"/>
          <p:cNvSpPr/>
          <p:nvPr/>
        </p:nvSpPr>
        <p:spPr>
          <a:xfrm>
            <a:off x="1186458" y="5081707"/>
            <a:ext cx="201251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Avg Rating Scores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Shape 24"/>
          <p:cNvSpPr/>
          <p:nvPr/>
        </p:nvSpPr>
        <p:spPr>
          <a:xfrm>
            <a:off x="3343156" y="4989909"/>
            <a:ext cx="1418749" cy="408146"/>
          </a:xfrm>
          <a:prstGeom prst="rect">
            <a:avLst/>
          </a:prstGeom>
          <a:solidFill>
            <a:srgbClr val="F4444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1" name="Text 25"/>
          <p:cNvSpPr/>
          <p:nvPr/>
        </p:nvSpPr>
        <p:spPr>
          <a:xfrm>
            <a:off x="3487341" y="5081707"/>
            <a:ext cx="1130379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67.51</a:t>
            </a: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%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" name="Shape 26"/>
          <p:cNvSpPr/>
          <p:nvPr/>
        </p:nvSpPr>
        <p:spPr>
          <a:xfrm>
            <a:off x="4761905" y="4989909"/>
            <a:ext cx="1471732" cy="408146"/>
          </a:xfrm>
          <a:prstGeom prst="rect">
            <a:avLst/>
          </a:prstGeom>
          <a:solidFill>
            <a:srgbClr val="5CC97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3" name="Text 27"/>
          <p:cNvSpPr/>
          <p:nvPr/>
        </p:nvSpPr>
        <p:spPr>
          <a:xfrm>
            <a:off x="4906089" y="5081707"/>
            <a:ext cx="11871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90.56 %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Shape 28"/>
          <p:cNvSpPr/>
          <p:nvPr/>
        </p:nvSpPr>
        <p:spPr>
          <a:xfrm>
            <a:off x="1045964" y="5398056"/>
            <a:ext cx="5187672" cy="4081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Shape 29"/>
          <p:cNvSpPr/>
          <p:nvPr/>
        </p:nvSpPr>
        <p:spPr>
          <a:xfrm>
            <a:off x="1046083" y="5398056"/>
            <a:ext cx="2297073" cy="408146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36" name="Text 30"/>
          <p:cNvSpPr/>
          <p:nvPr/>
        </p:nvSpPr>
        <p:spPr>
          <a:xfrm>
            <a:off x="1186458" y="5489853"/>
            <a:ext cx="201251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Host Response Rate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Shape 31"/>
          <p:cNvSpPr/>
          <p:nvPr/>
        </p:nvSpPr>
        <p:spPr>
          <a:xfrm>
            <a:off x="3343156" y="5398056"/>
            <a:ext cx="1418749" cy="408146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38" name="Text 32"/>
          <p:cNvSpPr/>
          <p:nvPr/>
        </p:nvSpPr>
        <p:spPr>
          <a:xfrm>
            <a:off x="3487341" y="5489853"/>
            <a:ext cx="1130379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90.39 %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Shape 33"/>
          <p:cNvSpPr/>
          <p:nvPr/>
        </p:nvSpPr>
        <p:spPr>
          <a:xfrm>
            <a:off x="4761905" y="5398056"/>
            <a:ext cx="1471732" cy="408146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40" name="Text 34"/>
          <p:cNvSpPr/>
          <p:nvPr/>
        </p:nvSpPr>
        <p:spPr>
          <a:xfrm>
            <a:off x="4906089" y="5489853"/>
            <a:ext cx="11871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100</a:t>
            </a:r>
            <a:r>
              <a:rPr lang="en-US" sz="12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%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Shape 35"/>
          <p:cNvSpPr/>
          <p:nvPr/>
        </p:nvSpPr>
        <p:spPr>
          <a:xfrm>
            <a:off x="1045964" y="5806202"/>
            <a:ext cx="5187672" cy="4081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Shape 36"/>
          <p:cNvSpPr/>
          <p:nvPr/>
        </p:nvSpPr>
        <p:spPr>
          <a:xfrm>
            <a:off x="1046083" y="5806202"/>
            <a:ext cx="2297073" cy="408146"/>
          </a:xfrm>
          <a:prstGeom prst="rect">
            <a:avLst/>
          </a:prstGeom>
          <a:solidFill>
            <a:srgbClr val="7D1AC2"/>
          </a:solidFill>
          <a:ln/>
        </p:spPr>
      </p:sp>
      <p:sp>
        <p:nvSpPr>
          <p:cNvPr id="43" name="Text 37"/>
          <p:cNvSpPr/>
          <p:nvPr/>
        </p:nvSpPr>
        <p:spPr>
          <a:xfrm>
            <a:off x="1186458" y="5897999"/>
            <a:ext cx="201251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Cleaning Fee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4" name="Shape 38"/>
          <p:cNvSpPr/>
          <p:nvPr/>
        </p:nvSpPr>
        <p:spPr>
          <a:xfrm>
            <a:off x="3343156" y="5806202"/>
            <a:ext cx="1418749" cy="408146"/>
          </a:xfrm>
          <a:prstGeom prst="rect">
            <a:avLst/>
          </a:prstGeom>
          <a:solidFill>
            <a:srgbClr val="F44444"/>
          </a:solidFill>
          <a:ln/>
        </p:spPr>
      </p:sp>
      <p:sp>
        <p:nvSpPr>
          <p:cNvPr id="45" name="Text 39"/>
          <p:cNvSpPr/>
          <p:nvPr/>
        </p:nvSpPr>
        <p:spPr>
          <a:xfrm>
            <a:off x="3487341" y="5897999"/>
            <a:ext cx="1130379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€</a:t>
            </a:r>
            <a:r>
              <a:rPr lang="en-US" sz="1400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21.43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6" name="Shape 40"/>
          <p:cNvSpPr/>
          <p:nvPr/>
        </p:nvSpPr>
        <p:spPr>
          <a:xfrm>
            <a:off x="4761905" y="5806202"/>
            <a:ext cx="1471732" cy="408146"/>
          </a:xfrm>
          <a:prstGeom prst="rect">
            <a:avLst/>
          </a:prstGeom>
          <a:solidFill>
            <a:srgbClr val="5CC97B"/>
          </a:solidFill>
          <a:ln/>
        </p:spPr>
      </p:sp>
      <p:sp>
        <p:nvSpPr>
          <p:cNvPr id="47" name="Text 41"/>
          <p:cNvSpPr/>
          <p:nvPr/>
        </p:nvSpPr>
        <p:spPr>
          <a:xfrm>
            <a:off x="4906089" y="5897999"/>
            <a:ext cx="118717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$43.72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Shape 42"/>
          <p:cNvSpPr/>
          <p:nvPr/>
        </p:nvSpPr>
        <p:spPr>
          <a:xfrm>
            <a:off x="6490216" y="4012644"/>
            <a:ext cx="7210425" cy="3347085"/>
          </a:xfrm>
          <a:prstGeom prst="roundRect">
            <a:avLst>
              <a:gd name="adj" fmla="val 10070"/>
            </a:avLst>
          </a:prstGeom>
          <a:solidFill>
            <a:srgbClr val="F7F5FF"/>
          </a:solidFill>
          <a:ln/>
        </p:spPr>
      </p:sp>
      <p:pic>
        <p:nvPicPr>
          <p:cNvPr id="49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701" y="4170521"/>
            <a:ext cx="7125206" cy="2715762"/>
          </a:xfrm>
          <a:prstGeom prst="rect">
            <a:avLst/>
          </a:prstGeom>
        </p:spPr>
      </p:pic>
      <p:sp>
        <p:nvSpPr>
          <p:cNvPr id="50" name="Shape 43"/>
          <p:cNvSpPr/>
          <p:nvPr/>
        </p:nvSpPr>
        <p:spPr>
          <a:xfrm>
            <a:off x="9184838" y="7085293"/>
            <a:ext cx="140375" cy="140375"/>
          </a:xfrm>
          <a:prstGeom prst="roundRect">
            <a:avLst>
              <a:gd name="adj" fmla="val 13028"/>
            </a:avLst>
          </a:prstGeom>
          <a:solidFill>
            <a:srgbClr val="2622B2"/>
          </a:solidFill>
          <a:ln/>
        </p:spPr>
      </p:sp>
      <p:sp>
        <p:nvSpPr>
          <p:cNvPr id="51" name="Text 44"/>
          <p:cNvSpPr/>
          <p:nvPr/>
        </p:nvSpPr>
        <p:spPr>
          <a:xfrm>
            <a:off x="9386173" y="7085293"/>
            <a:ext cx="591979" cy="140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 %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2" name="Shape 45"/>
          <p:cNvSpPr/>
          <p:nvPr/>
        </p:nvSpPr>
        <p:spPr>
          <a:xfrm>
            <a:off x="10130552" y="7085293"/>
            <a:ext cx="140375" cy="140375"/>
          </a:xfrm>
          <a:prstGeom prst="roundRect">
            <a:avLst>
              <a:gd name="adj" fmla="val 13028"/>
            </a:avLst>
          </a:prstGeom>
          <a:solidFill>
            <a:srgbClr val="2253B2"/>
          </a:solidFill>
          <a:ln/>
        </p:spPr>
      </p:sp>
      <p:sp>
        <p:nvSpPr>
          <p:cNvPr id="53" name="Text 46"/>
          <p:cNvSpPr/>
          <p:nvPr/>
        </p:nvSpPr>
        <p:spPr>
          <a:xfrm>
            <a:off x="10331887" y="7085293"/>
            <a:ext cx="600194" cy="140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2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 %</a:t>
            </a: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Text 47"/>
          <p:cNvSpPr/>
          <p:nvPr/>
        </p:nvSpPr>
        <p:spPr>
          <a:xfrm>
            <a:off x="1038344" y="7517606"/>
            <a:ext cx="12553712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0E3A8ACA-B4C4-5BC4-4F71-8EA1E889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56" y="7453992"/>
            <a:ext cx="1533336" cy="69000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4733"/>
            </a:avLst>
          </a:prstGeom>
          <a:solidFill>
            <a:srgbClr val="FBFAFF"/>
          </a:solidFill>
          <a:ln/>
          <a:effectLst>
            <a:outerShdw dist="76200" dir="2700000" algn="bl" rotWithShape="0">
              <a:srgbClr val="E7E0FF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07" y="243840"/>
            <a:ext cx="5677257" cy="7741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2329" y="999292"/>
            <a:ext cx="6245662" cy="47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00" dirty="0">
                <a:solidFill>
                  <a:srgbClr val="7D1AC2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Statistical Hypothesis Testing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52329" y="1934289"/>
            <a:ext cx="3567113" cy="1802844"/>
          </a:xfrm>
          <a:prstGeom prst="roundRect">
            <a:avLst>
              <a:gd name="adj" fmla="val 6086"/>
            </a:avLst>
          </a:prstGeom>
          <a:solidFill>
            <a:srgbClr val="FBFAFF"/>
          </a:solidFill>
          <a:ln/>
          <a:effectLst>
            <a:outerShdw dist="1397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649" y="1911429"/>
            <a:ext cx="3567113" cy="30042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28" y="1705332"/>
            <a:ext cx="457914" cy="4579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44326" y="1850231"/>
            <a:ext cx="1831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1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427827" y="2315885"/>
            <a:ext cx="2100620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Host Growth Analysis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427827" y="2645926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Test: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Z-Test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427827" y="2981682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Reject H₀ (z=3.95, p&lt;0.001)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427827" y="3317438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Reject H₀ (z=3.21, p&lt;0.001)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9972080" y="1934289"/>
            <a:ext cx="3567113" cy="1802844"/>
          </a:xfrm>
          <a:prstGeom prst="roundRect">
            <a:avLst>
              <a:gd name="adj" fmla="val 6086"/>
            </a:avLst>
          </a:prstGeom>
          <a:solidFill>
            <a:srgbClr val="FBFAFF"/>
          </a:solidFill>
          <a:ln/>
          <a:effectLst>
            <a:outerShdw dist="1397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400" y="1911429"/>
            <a:ext cx="3567113" cy="300422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6679" y="1705332"/>
            <a:ext cx="457914" cy="45791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664077" y="1850231"/>
            <a:ext cx="1831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2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0147578" y="2315885"/>
            <a:ext cx="204989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Amenity Vs Room Type Analysis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0147578" y="2645926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Test: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T-Test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10147578" y="2981682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Reject H₀ (p&lt;0.05)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10147578" y="3317438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Reject H₀ (p&lt;0.05)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Shape 14"/>
          <p:cNvSpPr/>
          <p:nvPr/>
        </p:nvSpPr>
        <p:spPr>
          <a:xfrm>
            <a:off x="6252329" y="4118729"/>
            <a:ext cx="3567113" cy="1802844"/>
          </a:xfrm>
          <a:prstGeom prst="roundRect">
            <a:avLst>
              <a:gd name="adj" fmla="val 6086"/>
            </a:avLst>
          </a:prstGeom>
          <a:solidFill>
            <a:srgbClr val="FBFAFF"/>
          </a:solidFill>
          <a:ln/>
          <a:effectLst>
            <a:outerShdw dist="1397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649" y="4095869"/>
            <a:ext cx="3567113" cy="300422"/>
          </a:xfrm>
          <a:prstGeom prst="rect">
            <a:avLst/>
          </a:prstGeom>
        </p:spPr>
      </p:pic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28" y="3889772"/>
            <a:ext cx="457914" cy="457914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944326" y="4034671"/>
            <a:ext cx="1831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3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 16"/>
          <p:cNvSpPr/>
          <p:nvPr/>
        </p:nvSpPr>
        <p:spPr>
          <a:xfrm>
            <a:off x="6427827" y="4500324"/>
            <a:ext cx="2593658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Review Volume Expansion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Text 17"/>
          <p:cNvSpPr/>
          <p:nvPr/>
        </p:nvSpPr>
        <p:spPr>
          <a:xfrm>
            <a:off x="6427827" y="4830366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Test: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Z-Test 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 18"/>
          <p:cNvSpPr/>
          <p:nvPr/>
        </p:nvSpPr>
        <p:spPr>
          <a:xfrm>
            <a:off x="6427827" y="5166122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Failed to Reject H₀ 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19"/>
          <p:cNvSpPr/>
          <p:nvPr/>
        </p:nvSpPr>
        <p:spPr>
          <a:xfrm>
            <a:off x="6427827" y="5501878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Reject H₀ 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Shape 20"/>
          <p:cNvSpPr/>
          <p:nvPr/>
        </p:nvSpPr>
        <p:spPr>
          <a:xfrm>
            <a:off x="9972080" y="4118729"/>
            <a:ext cx="3567113" cy="1802844"/>
          </a:xfrm>
          <a:prstGeom prst="roundRect">
            <a:avLst>
              <a:gd name="adj" fmla="val 6086"/>
            </a:avLst>
          </a:prstGeom>
          <a:solidFill>
            <a:srgbClr val="FBFAFF"/>
          </a:solidFill>
          <a:ln/>
          <a:effectLst>
            <a:outerShdw dist="13970" dir="2700000" algn="bl" rotWithShape="0">
              <a:srgbClr val="D0CED9">
                <a:alpha val="100000"/>
              </a:srgbClr>
            </a:outerShdw>
          </a:effectLst>
        </p:spPr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40" y="4095869"/>
            <a:ext cx="3567113" cy="300422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6679" y="3889772"/>
            <a:ext cx="457914" cy="457914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11664077" y="4034671"/>
            <a:ext cx="18311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egoe UI Semibold" panose="020B0702040204020203" pitchFamily="34" charset="0"/>
                <a:ea typeface="Libre Baskerville" pitchFamily="34" charset="-122"/>
                <a:cs typeface="Segoe UI Semibold" panose="020B0702040204020203" pitchFamily="34" charset="0"/>
              </a:rPr>
              <a:t>4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Text 22"/>
          <p:cNvSpPr/>
          <p:nvPr/>
        </p:nvSpPr>
        <p:spPr>
          <a:xfrm>
            <a:off x="10147578" y="4500324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Text 23"/>
          <p:cNvSpPr/>
          <p:nvPr/>
        </p:nvSpPr>
        <p:spPr>
          <a:xfrm>
            <a:off x="10147578" y="4836081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Shape 24"/>
          <p:cNvSpPr/>
          <p:nvPr/>
        </p:nvSpPr>
        <p:spPr>
          <a:xfrm>
            <a:off x="6252329" y="6093262"/>
            <a:ext cx="7286864" cy="1357405"/>
          </a:xfrm>
          <a:prstGeom prst="roundRect">
            <a:avLst>
              <a:gd name="adj" fmla="val 20141"/>
            </a:avLst>
          </a:prstGeom>
          <a:solidFill>
            <a:srgbClr val="C0BFF3"/>
          </a:solidFill>
          <a:ln/>
        </p:spPr>
      </p:sp>
      <p:pic>
        <p:nvPicPr>
          <p:cNvPr id="36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967" y="6325672"/>
            <a:ext cx="190738" cy="152638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6748343" y="6283999"/>
            <a:ext cx="6638211" cy="1121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Statistical Significance:</a:t>
            </a:r>
            <a:r>
              <a:rPr lang="en-US" sz="1400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All tests demonstrate p-values below 0.05 threshold, providing 95% confidence that observed market growth.</a:t>
            </a:r>
          </a:p>
          <a:p>
            <a:pPr marL="0" indent="0" algn="l">
              <a:lnSpc>
                <a:spcPts val="1900"/>
              </a:lnSpc>
              <a:buNone/>
            </a:pPr>
            <a:endParaRPr lang="en-US" sz="1400" dirty="0">
              <a:solidFill>
                <a:srgbClr val="000000"/>
              </a:solidFill>
              <a:latin typeface="Segoe UI Semibold" panose="020B0702040204020203" pitchFamily="34" charset="0"/>
              <a:ea typeface="Open Sans" pitchFamily="34" charset="-122"/>
              <a:cs typeface="Segoe UI Semibold" panose="020B0702040204020203" pitchFamily="34" charset="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These findings validate strategic investment decisions in both markets.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7663998C-661D-D52D-5C40-E07FE9AFB13D}"/>
              </a:ext>
            </a:extLst>
          </p:cNvPr>
          <p:cNvSpPr/>
          <p:nvPr/>
        </p:nvSpPr>
        <p:spPr>
          <a:xfrm>
            <a:off x="10129361" y="4419719"/>
            <a:ext cx="3069432" cy="385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b="1" dirty="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Host Rate Analysis</a:t>
            </a:r>
            <a:endParaRPr lang="en-US" sz="16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E53CC84D-2367-0413-CE30-28C35AB0777D}"/>
              </a:ext>
            </a:extLst>
          </p:cNvPr>
          <p:cNvSpPr/>
          <p:nvPr/>
        </p:nvSpPr>
        <p:spPr>
          <a:xfrm>
            <a:off x="10129361" y="4848522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Test: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Z-Test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B6CC5249-7278-F631-ED28-04F123F3D49F}"/>
              </a:ext>
            </a:extLst>
          </p:cNvPr>
          <p:cNvSpPr/>
          <p:nvPr/>
        </p:nvSpPr>
        <p:spPr>
          <a:xfrm>
            <a:off x="10147578" y="5166122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France: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Reject H₀ 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 19">
            <a:extLst>
              <a:ext uri="{FF2B5EF4-FFF2-40B4-BE49-F238E27FC236}">
                <a16:creationId xmlns:a16="http://schemas.microsoft.com/office/drawing/2014/main" id="{B3929856-B4FD-34A7-486C-9A4A1939AD73}"/>
              </a:ext>
            </a:extLst>
          </p:cNvPr>
          <p:cNvSpPr/>
          <p:nvPr/>
        </p:nvSpPr>
        <p:spPr>
          <a:xfrm>
            <a:off x="10129361" y="5492175"/>
            <a:ext cx="32161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Seattle:</a:t>
            </a:r>
            <a:r>
              <a:rPr lang="en-US" sz="1400" dirty="0">
                <a:solidFill>
                  <a:srgbClr val="49495A"/>
                </a:solidFill>
                <a:latin typeface="Segoe UI Semibold" panose="020B0702040204020203" pitchFamily="34" charset="0"/>
                <a:ea typeface="Open Sans" pitchFamily="34" charset="-122"/>
                <a:cs typeface="Segoe UI Semibold" panose="020B0702040204020203" pitchFamily="34" charset="0"/>
              </a:rPr>
              <a:t> Reject H₀ 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3" name="Image 9" descr="preencoded.png">
            <a:extLst>
              <a:ext uri="{FF2B5EF4-FFF2-40B4-BE49-F238E27FC236}">
                <a16:creationId xmlns:a16="http://schemas.microsoft.com/office/drawing/2014/main" id="{216C5865-3B44-119E-D097-F08562D92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307" y="7077670"/>
            <a:ext cx="190738" cy="1526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5768</TotalTime>
  <Words>1345</Words>
  <Application>Microsoft Office PowerPoint</Application>
  <PresentationFormat>Custom</PresentationFormat>
  <Paragraphs>333</Paragraphs>
  <Slides>24</Slides>
  <Notes>22</Notes>
  <HiddenSlides>10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Segoe UI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Hari Ganesh</dc:creator>
  <cp:lastModifiedBy>Hari Ganesh</cp:lastModifiedBy>
  <cp:revision>7</cp:revision>
  <dcterms:created xsi:type="dcterms:W3CDTF">2025-12-28T10:00:57Z</dcterms:created>
  <dcterms:modified xsi:type="dcterms:W3CDTF">2026-01-02T04:02:31Z</dcterms:modified>
</cp:coreProperties>
</file>